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8"/>
  </p:notesMasterIdLst>
  <p:sldIdLst>
    <p:sldId id="256" r:id="rId2"/>
    <p:sldId id="628" r:id="rId3"/>
    <p:sldId id="629" r:id="rId4"/>
    <p:sldId id="630" r:id="rId5"/>
    <p:sldId id="631" r:id="rId6"/>
    <p:sldId id="598" r:id="rId7"/>
    <p:sldId id="299" r:id="rId8"/>
    <p:sldId id="303" r:id="rId9"/>
    <p:sldId id="362" r:id="rId10"/>
    <p:sldId id="363" r:id="rId11"/>
    <p:sldId id="317" r:id="rId12"/>
    <p:sldId id="364" r:id="rId13"/>
    <p:sldId id="380" r:id="rId14"/>
    <p:sldId id="375" r:id="rId15"/>
    <p:sldId id="318" r:id="rId16"/>
    <p:sldId id="378" r:id="rId17"/>
    <p:sldId id="315" r:id="rId18"/>
    <p:sldId id="312" r:id="rId19"/>
    <p:sldId id="313" r:id="rId20"/>
    <p:sldId id="322" r:id="rId21"/>
    <p:sldId id="304" r:id="rId22"/>
    <p:sldId id="325" r:id="rId23"/>
    <p:sldId id="368" r:id="rId24"/>
    <p:sldId id="326" r:id="rId25"/>
    <p:sldId id="327" r:id="rId26"/>
    <p:sldId id="330" r:id="rId27"/>
    <p:sldId id="369" r:id="rId28"/>
    <p:sldId id="331" r:id="rId29"/>
    <p:sldId id="333" r:id="rId30"/>
    <p:sldId id="332" r:id="rId31"/>
    <p:sldId id="334" r:id="rId32"/>
    <p:sldId id="335" r:id="rId33"/>
    <p:sldId id="370" r:id="rId34"/>
    <p:sldId id="336" r:id="rId35"/>
    <p:sldId id="366" r:id="rId36"/>
    <p:sldId id="338" r:id="rId37"/>
    <p:sldId id="339" r:id="rId38"/>
    <p:sldId id="367" r:id="rId39"/>
    <p:sldId id="323" r:id="rId40"/>
    <p:sldId id="342" r:id="rId41"/>
    <p:sldId id="343" r:id="rId42"/>
    <p:sldId id="633" r:id="rId43"/>
    <p:sldId id="324" r:id="rId44"/>
    <p:sldId id="344" r:id="rId45"/>
    <p:sldId id="346" r:id="rId46"/>
    <p:sldId id="345" r:id="rId47"/>
    <p:sldId id="348" r:id="rId48"/>
    <p:sldId id="347" r:id="rId49"/>
    <p:sldId id="350" r:id="rId50"/>
    <p:sldId id="351" r:id="rId51"/>
    <p:sldId id="352" r:id="rId52"/>
    <p:sldId id="353" r:id="rId53"/>
    <p:sldId id="355" r:id="rId54"/>
    <p:sldId id="354" r:id="rId55"/>
    <p:sldId id="356" r:id="rId56"/>
    <p:sldId id="641" r:id="rId57"/>
    <p:sldId id="357" r:id="rId58"/>
    <p:sldId id="643" r:id="rId59"/>
    <p:sldId id="644" r:id="rId60"/>
    <p:sldId id="632" r:id="rId61"/>
    <p:sldId id="634" r:id="rId62"/>
    <p:sldId id="635" r:id="rId63"/>
    <p:sldId id="636" r:id="rId64"/>
    <p:sldId id="637" r:id="rId65"/>
    <p:sldId id="638" r:id="rId66"/>
    <p:sldId id="639" r:id="rId67"/>
    <p:sldId id="645" r:id="rId68"/>
    <p:sldId id="640" r:id="rId69"/>
    <p:sldId id="329" r:id="rId70"/>
    <p:sldId id="581" r:id="rId71"/>
    <p:sldId id="395" r:id="rId72"/>
    <p:sldId id="582" r:id="rId73"/>
    <p:sldId id="583" r:id="rId74"/>
    <p:sldId id="584" r:id="rId75"/>
    <p:sldId id="585" r:id="rId76"/>
    <p:sldId id="586" r:id="rId77"/>
    <p:sldId id="300" r:id="rId78"/>
    <p:sldId id="396" r:id="rId79"/>
    <p:sldId id="587" r:id="rId80"/>
    <p:sldId id="588" r:id="rId81"/>
    <p:sldId id="589" r:id="rId82"/>
    <p:sldId id="590" r:id="rId83"/>
    <p:sldId id="591" r:id="rId84"/>
    <p:sldId id="592" r:id="rId85"/>
    <p:sldId id="403" r:id="rId86"/>
    <p:sldId id="593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02"/>
    <p:restoredTop sz="96197"/>
  </p:normalViewPr>
  <p:slideViewPr>
    <p:cSldViewPr snapToGrid="0" snapToObjects="1" showGuides="1">
      <p:cViewPr varScale="1">
        <p:scale>
          <a:sx n="119" d="100"/>
          <a:sy n="119" d="100"/>
        </p:scale>
        <p:origin x="73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b="1" dirty="0"/>
            <a:t>0-1 Knapsack Problem</a:t>
          </a:r>
        </a:p>
        <a:p>
          <a:r>
            <a:rPr lang="en-US" altLang="zh-CN" b="1" dirty="0"/>
            <a:t>2D</a:t>
          </a:r>
          <a:r>
            <a:rPr lang="zh-CN" altLang="en-US" b="1" dirty="0"/>
            <a:t>数组表示，</a:t>
          </a:r>
          <a:r>
            <a:rPr lang="en-US" altLang="zh-CN" b="1" dirty="0"/>
            <a:t>2D</a:t>
          </a:r>
          <a:r>
            <a:rPr lang="zh-CN" altLang="en-US" b="1" dirty="0"/>
            <a:t>计算</a:t>
          </a:r>
          <a:r>
            <a:rPr lang="en-US" altLang="zh-CN" b="1" dirty="0"/>
            <a:t> </a:t>
          </a:r>
          <a:endParaRPr lang="zh-CN" altLang="en-US" b="1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b="1" dirty="0"/>
            <a:t>Maximal Independent Set,</a:t>
          </a:r>
          <a:r>
            <a:rPr lang="zh-CN" altLang="en-US" b="1" dirty="0"/>
            <a:t> </a:t>
          </a:r>
          <a:r>
            <a:rPr lang="en-US" altLang="zh-CN" b="1" dirty="0"/>
            <a:t>Minimal</a:t>
          </a:r>
          <a:r>
            <a:rPr lang="zh-CN" altLang="en-US" b="1" dirty="0"/>
            <a:t> </a:t>
          </a:r>
          <a:r>
            <a:rPr lang="en-US" altLang="zh-CN" b="1" dirty="0"/>
            <a:t>cover</a:t>
          </a:r>
        </a:p>
        <a:p>
          <a:r>
            <a:rPr lang="zh-CN" altLang="en-US" b="1" dirty="0"/>
            <a:t>树上的动态规划</a:t>
          </a:r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1CBB0942-040C-9D4E-B071-A1E7F6E3CCDD}">
      <dgm:prSet/>
      <dgm:spPr/>
      <dgm:t>
        <a:bodyPr/>
        <a:lstStyle/>
        <a:p>
          <a:r>
            <a:rPr lang="en-US" altLang="zh-CN" b="1" dirty="0"/>
            <a:t>Floyd-</a:t>
          </a:r>
          <a:r>
            <a:rPr lang="en-US" altLang="zh-CN" b="1" dirty="0" err="1"/>
            <a:t>Warshall</a:t>
          </a:r>
          <a:r>
            <a:rPr lang="en-US" altLang="zh-CN" b="1" dirty="0"/>
            <a:t> Algorithm</a:t>
          </a:r>
        </a:p>
        <a:p>
          <a:r>
            <a:rPr lang="zh-CN" altLang="en-US" b="1" dirty="0"/>
            <a:t>图上的动态规划</a:t>
          </a:r>
        </a:p>
      </dgm:t>
    </dgm:pt>
    <dgm:pt modelId="{FD8718B3-7D5D-BF4D-B540-D9212B862EFD}" type="par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5920D6D4-8CB7-714C-8D77-F84C45F79640}" type="sib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D137954D-AA48-504B-84CD-50E6E0640EF7}">
      <dgm:prSet/>
      <dgm:spPr/>
      <dgm:t>
        <a:bodyPr/>
        <a:lstStyle/>
        <a:p>
          <a:r>
            <a:rPr lang="en-US" altLang="zh-CN" b="1" dirty="0"/>
            <a:t>NP-hard</a:t>
          </a:r>
          <a:r>
            <a:rPr lang="zh-CN" altLang="en-US" b="1" dirty="0"/>
            <a:t> </a:t>
          </a:r>
          <a:r>
            <a:rPr lang="en-US" altLang="zh-CN" b="1" dirty="0"/>
            <a:t>problem</a:t>
          </a:r>
          <a:endParaRPr lang="zh-CN" altLang="en-US" b="1" dirty="0"/>
        </a:p>
      </dgm:t>
    </dgm:pt>
    <dgm:pt modelId="{1C9EA94F-7B33-8249-AC75-30CB5A5763ED}" type="parTrans" cxnId="{94C78354-52F9-E44D-8ED4-9CF52219075C}">
      <dgm:prSet/>
      <dgm:spPr/>
      <dgm:t>
        <a:bodyPr/>
        <a:lstStyle/>
        <a:p>
          <a:endParaRPr lang="zh-CN" altLang="en-US"/>
        </a:p>
      </dgm:t>
    </dgm:pt>
    <dgm:pt modelId="{3E6297C7-FE4C-9140-89A1-709B242AA2EE}" type="sibTrans" cxnId="{94C78354-52F9-E44D-8ED4-9CF52219075C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B0278D7-F018-4246-866D-9035CC6DCAD5}" type="pres">
      <dgm:prSet presAssocID="{C71D30CF-91E6-5241-AC6A-181A2EEFF69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955048-D244-C648-BC17-A102D44789E9}" type="pres">
      <dgm:prSet presAssocID="{A971A3FD-CD31-E242-82AF-B9F64BCF6241}" presName="spacer" presStyleCnt="0"/>
      <dgm:spPr/>
    </dgm:pt>
    <dgm:pt modelId="{1BF80A3C-6574-BC4F-AC3C-B6033B85095B}" type="pres">
      <dgm:prSet presAssocID="{BEB40FAC-3C2F-D249-BCD7-CB20F15A2F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AE05DD-76F2-D649-8086-5D01634BAE03}" type="pres">
      <dgm:prSet presAssocID="{C4E32C4A-39C3-114E-BF08-D0706BC8557F}" presName="spacer" presStyleCnt="0"/>
      <dgm:spPr/>
    </dgm:pt>
    <dgm:pt modelId="{BD282F0E-A1DE-C44A-913D-B9AB28FA55B4}" type="pres">
      <dgm:prSet presAssocID="{1CBB0942-040C-9D4E-B071-A1E7F6E3CCD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CC1F41-A4EB-AE4C-A1D1-433B379CD0DE}" type="pres">
      <dgm:prSet presAssocID="{5920D6D4-8CB7-714C-8D77-F84C45F79640}" presName="spacer" presStyleCnt="0"/>
      <dgm:spPr/>
    </dgm:pt>
    <dgm:pt modelId="{68B3C20D-7389-FC4B-AA76-31A4374B46D8}" type="pres">
      <dgm:prSet presAssocID="{D137954D-AA48-504B-84CD-50E6E0640EF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18FBB1B-02CE-B540-8985-4305475C2434}" type="presOf" srcId="{BEB40FAC-3C2F-D249-BCD7-CB20F15A2F2D}" destId="{1BF80A3C-6574-BC4F-AC3C-B6033B85095B}" srcOrd="0" destOrd="0" presId="urn:microsoft.com/office/officeart/2005/8/layout/vList2"/>
    <dgm:cxn modelId="{0663992B-4C6A-924B-84BF-C19CFBABB1EA}" type="presOf" srcId="{D137954D-AA48-504B-84CD-50E6E0640EF7}" destId="{68B3C20D-7389-FC4B-AA76-31A4374B46D8}" srcOrd="0" destOrd="0" presId="urn:microsoft.com/office/officeart/2005/8/layout/vList2"/>
    <dgm:cxn modelId="{94C78354-52F9-E44D-8ED4-9CF52219075C}" srcId="{CD4C4DF3-CDA3-4C1A-BA09-6F2AA9088C98}" destId="{D137954D-AA48-504B-84CD-50E6E0640EF7}" srcOrd="3" destOrd="0" parTransId="{1C9EA94F-7B33-8249-AC75-30CB5A5763ED}" sibTransId="{3E6297C7-FE4C-9140-89A1-709B242AA2EE}"/>
    <dgm:cxn modelId="{CFD72C6B-CBF1-5F47-9DDC-7F3ED397B3D4}" type="presOf" srcId="{C71D30CF-91E6-5241-AC6A-181A2EEFF699}" destId="{FB0278D7-F018-4246-866D-9035CC6DCAD5}" srcOrd="0" destOrd="0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A2C18AA4-2D50-324C-AE17-93B49316388A}" srcId="{CD4C4DF3-CDA3-4C1A-BA09-6F2AA9088C98}" destId="{1CBB0942-040C-9D4E-B071-A1E7F6E3CCDD}" srcOrd="2" destOrd="0" parTransId="{FD8718B3-7D5D-BF4D-B540-D9212B862EFD}" sibTransId="{5920D6D4-8CB7-714C-8D77-F84C45F79640}"/>
    <dgm:cxn modelId="{C80A46D0-1AC5-634F-9931-2B63BD63F131}" type="presOf" srcId="{1CBB0942-040C-9D4E-B071-A1E7F6E3CCDD}" destId="{BD282F0E-A1DE-C44A-913D-B9AB28FA55B4}" srcOrd="0" destOrd="0" presId="urn:microsoft.com/office/officeart/2005/8/layout/vList2"/>
    <dgm:cxn modelId="{C14B16E4-FB36-384B-A561-EA9A9B779A27}" srcId="{CD4C4DF3-CDA3-4C1A-BA09-6F2AA9088C98}" destId="{BEB40FAC-3C2F-D249-BCD7-CB20F15A2F2D}" srcOrd="1" destOrd="0" parTransId="{AE85A0F3-E92F-E84C-9217-7D0D77F83808}" sibTransId="{C4E32C4A-39C3-114E-BF08-D0706BC8557F}"/>
    <dgm:cxn modelId="{BFE54DF6-2AF9-514E-887F-00A33F8E8B62}" srcId="{CD4C4DF3-CDA3-4C1A-BA09-6F2AA9088C98}" destId="{C71D30CF-91E6-5241-AC6A-181A2EEFF699}" srcOrd="0" destOrd="0" parTransId="{EF24905C-034D-DB42-9541-EF86611E7A5B}" sibTransId="{A971A3FD-CD31-E242-82AF-B9F64BCF6241}"/>
    <dgm:cxn modelId="{EFFC1D6C-5EDC-6542-B6EC-A166F4DD1E76}" type="presParOf" srcId="{E3F036DE-6942-EB4D-9A0C-88DB77F2BE78}" destId="{FB0278D7-F018-4246-866D-9035CC6DCAD5}" srcOrd="0" destOrd="0" presId="urn:microsoft.com/office/officeart/2005/8/layout/vList2"/>
    <dgm:cxn modelId="{46476992-37DB-7946-86DE-83A4BE19D7CA}" type="presParOf" srcId="{E3F036DE-6942-EB4D-9A0C-88DB77F2BE78}" destId="{0A955048-D244-C648-BC17-A102D44789E9}" srcOrd="1" destOrd="0" presId="urn:microsoft.com/office/officeart/2005/8/layout/vList2"/>
    <dgm:cxn modelId="{69B2885A-053D-0D43-A01E-506A806D4282}" type="presParOf" srcId="{E3F036DE-6942-EB4D-9A0C-88DB77F2BE78}" destId="{1BF80A3C-6574-BC4F-AC3C-B6033B85095B}" srcOrd="2" destOrd="0" presId="urn:microsoft.com/office/officeart/2005/8/layout/vList2"/>
    <dgm:cxn modelId="{88037C00-F057-0B41-AD35-84F09CC85855}" type="presParOf" srcId="{E3F036DE-6942-EB4D-9A0C-88DB77F2BE78}" destId="{FFAE05DD-76F2-D649-8086-5D01634BAE03}" srcOrd="3" destOrd="0" presId="urn:microsoft.com/office/officeart/2005/8/layout/vList2"/>
    <dgm:cxn modelId="{3983894E-B0A9-5841-BB9B-4A5DB0AC4255}" type="presParOf" srcId="{E3F036DE-6942-EB4D-9A0C-88DB77F2BE78}" destId="{BD282F0E-A1DE-C44A-913D-B9AB28FA55B4}" srcOrd="4" destOrd="0" presId="urn:microsoft.com/office/officeart/2005/8/layout/vList2"/>
    <dgm:cxn modelId="{90BB40AE-FC29-D547-8747-658C4FEA1E63}" type="presParOf" srcId="{E3F036DE-6942-EB4D-9A0C-88DB77F2BE78}" destId="{C9CC1F41-A4EB-AE4C-A1D1-433B379CD0DE}" srcOrd="5" destOrd="0" presId="urn:microsoft.com/office/officeart/2005/8/layout/vList2"/>
    <dgm:cxn modelId="{5DD024B0-A68B-F54A-B202-4C2BF5F3F8F7}" type="presParOf" srcId="{E3F036DE-6942-EB4D-9A0C-88DB77F2BE78}" destId="{68B3C20D-7389-FC4B-AA76-31A4374B4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b="1" dirty="0"/>
            <a:t>0-1 Knapsack Problem</a:t>
          </a:r>
        </a:p>
        <a:p>
          <a:r>
            <a:rPr lang="en-US" altLang="zh-CN" b="1" dirty="0"/>
            <a:t>2D</a:t>
          </a:r>
          <a:r>
            <a:rPr lang="zh-CN" altLang="en-US" b="1" dirty="0"/>
            <a:t>数组表示，</a:t>
          </a:r>
          <a:r>
            <a:rPr lang="en-US" altLang="zh-CN" b="1" dirty="0"/>
            <a:t>2D</a:t>
          </a:r>
          <a:r>
            <a:rPr lang="zh-CN" altLang="en-US" b="1" dirty="0"/>
            <a:t>计算</a:t>
          </a:r>
          <a:r>
            <a:rPr lang="en-US" altLang="zh-CN" b="1" dirty="0"/>
            <a:t> </a:t>
          </a:r>
          <a:endParaRPr lang="zh-CN" altLang="en-US" b="1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b="1" dirty="0"/>
            <a:t>Maximal Independent Set,</a:t>
          </a:r>
          <a:r>
            <a:rPr lang="zh-CN" altLang="en-US" b="1" dirty="0"/>
            <a:t> </a:t>
          </a:r>
          <a:r>
            <a:rPr lang="en-US" altLang="zh-CN" b="1" dirty="0"/>
            <a:t>Minimal</a:t>
          </a:r>
          <a:r>
            <a:rPr lang="zh-CN" altLang="en-US" b="1" dirty="0"/>
            <a:t> </a:t>
          </a:r>
          <a:r>
            <a:rPr lang="en-US" altLang="zh-CN" b="1" dirty="0"/>
            <a:t>Cover</a:t>
          </a:r>
        </a:p>
        <a:p>
          <a:r>
            <a:rPr lang="zh-CN" altLang="en-US" b="1" dirty="0"/>
            <a:t>树上的动态规划</a:t>
          </a:r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1CBB0942-040C-9D4E-B071-A1E7F6E3CCDD}">
      <dgm:prSet/>
      <dgm:spPr/>
      <dgm:t>
        <a:bodyPr/>
        <a:lstStyle/>
        <a:p>
          <a:r>
            <a:rPr lang="en-US" altLang="zh-CN" b="1" dirty="0"/>
            <a:t>Floyd-</a:t>
          </a:r>
          <a:r>
            <a:rPr lang="en-US" altLang="zh-CN" b="1" dirty="0" err="1"/>
            <a:t>Warshall</a:t>
          </a:r>
          <a:r>
            <a:rPr lang="en-US" altLang="zh-CN" b="1" dirty="0"/>
            <a:t> Algorithm</a:t>
          </a:r>
        </a:p>
        <a:p>
          <a:r>
            <a:rPr lang="zh-CN" altLang="en-US" b="1" dirty="0"/>
            <a:t>图上的动态规划</a:t>
          </a:r>
        </a:p>
      </dgm:t>
    </dgm:pt>
    <dgm:pt modelId="{FD8718B3-7D5D-BF4D-B540-D9212B862EFD}" type="par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5920D6D4-8CB7-714C-8D77-F84C45F79640}" type="sib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D137954D-AA48-504B-84CD-50E6E0640EF7}">
      <dgm:prSet/>
      <dgm:spPr/>
      <dgm:t>
        <a:bodyPr/>
        <a:lstStyle/>
        <a:p>
          <a:r>
            <a:rPr lang="en-US" altLang="zh-CN" b="1" dirty="0"/>
            <a:t>NP-hard</a:t>
          </a:r>
          <a:r>
            <a:rPr lang="zh-CN" altLang="en-US" b="1" dirty="0"/>
            <a:t> </a:t>
          </a:r>
          <a:r>
            <a:rPr lang="en-US" altLang="zh-CN" b="1" dirty="0"/>
            <a:t>problem</a:t>
          </a:r>
          <a:endParaRPr lang="zh-CN" altLang="en-US" b="1" dirty="0"/>
        </a:p>
      </dgm:t>
    </dgm:pt>
    <dgm:pt modelId="{1C9EA94F-7B33-8249-AC75-30CB5A5763ED}" type="parTrans" cxnId="{94C78354-52F9-E44D-8ED4-9CF52219075C}">
      <dgm:prSet/>
      <dgm:spPr/>
      <dgm:t>
        <a:bodyPr/>
        <a:lstStyle/>
        <a:p>
          <a:endParaRPr lang="zh-CN" altLang="en-US"/>
        </a:p>
      </dgm:t>
    </dgm:pt>
    <dgm:pt modelId="{3E6297C7-FE4C-9140-89A1-709B242AA2EE}" type="sibTrans" cxnId="{94C78354-52F9-E44D-8ED4-9CF52219075C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B0278D7-F018-4246-866D-9035CC6DCAD5}" type="pres">
      <dgm:prSet presAssocID="{C71D30CF-91E6-5241-AC6A-181A2EEFF69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955048-D244-C648-BC17-A102D44789E9}" type="pres">
      <dgm:prSet presAssocID="{A971A3FD-CD31-E242-82AF-B9F64BCF6241}" presName="spacer" presStyleCnt="0"/>
      <dgm:spPr/>
    </dgm:pt>
    <dgm:pt modelId="{1BF80A3C-6574-BC4F-AC3C-B6033B85095B}" type="pres">
      <dgm:prSet presAssocID="{BEB40FAC-3C2F-D249-BCD7-CB20F15A2F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AE05DD-76F2-D649-8086-5D01634BAE03}" type="pres">
      <dgm:prSet presAssocID="{C4E32C4A-39C3-114E-BF08-D0706BC8557F}" presName="spacer" presStyleCnt="0"/>
      <dgm:spPr/>
    </dgm:pt>
    <dgm:pt modelId="{BD282F0E-A1DE-C44A-913D-B9AB28FA55B4}" type="pres">
      <dgm:prSet presAssocID="{1CBB0942-040C-9D4E-B071-A1E7F6E3CCD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CC1F41-A4EB-AE4C-A1D1-433B379CD0DE}" type="pres">
      <dgm:prSet presAssocID="{5920D6D4-8CB7-714C-8D77-F84C45F79640}" presName="spacer" presStyleCnt="0"/>
      <dgm:spPr/>
    </dgm:pt>
    <dgm:pt modelId="{68B3C20D-7389-FC4B-AA76-31A4374B46D8}" type="pres">
      <dgm:prSet presAssocID="{D137954D-AA48-504B-84CD-50E6E0640EF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18FBB1B-02CE-B540-8985-4305475C2434}" type="presOf" srcId="{BEB40FAC-3C2F-D249-BCD7-CB20F15A2F2D}" destId="{1BF80A3C-6574-BC4F-AC3C-B6033B85095B}" srcOrd="0" destOrd="0" presId="urn:microsoft.com/office/officeart/2005/8/layout/vList2"/>
    <dgm:cxn modelId="{0663992B-4C6A-924B-84BF-C19CFBABB1EA}" type="presOf" srcId="{D137954D-AA48-504B-84CD-50E6E0640EF7}" destId="{68B3C20D-7389-FC4B-AA76-31A4374B46D8}" srcOrd="0" destOrd="0" presId="urn:microsoft.com/office/officeart/2005/8/layout/vList2"/>
    <dgm:cxn modelId="{94C78354-52F9-E44D-8ED4-9CF52219075C}" srcId="{CD4C4DF3-CDA3-4C1A-BA09-6F2AA9088C98}" destId="{D137954D-AA48-504B-84CD-50E6E0640EF7}" srcOrd="3" destOrd="0" parTransId="{1C9EA94F-7B33-8249-AC75-30CB5A5763ED}" sibTransId="{3E6297C7-FE4C-9140-89A1-709B242AA2EE}"/>
    <dgm:cxn modelId="{CFD72C6B-CBF1-5F47-9DDC-7F3ED397B3D4}" type="presOf" srcId="{C71D30CF-91E6-5241-AC6A-181A2EEFF699}" destId="{FB0278D7-F018-4246-866D-9035CC6DCAD5}" srcOrd="0" destOrd="0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A2C18AA4-2D50-324C-AE17-93B49316388A}" srcId="{CD4C4DF3-CDA3-4C1A-BA09-6F2AA9088C98}" destId="{1CBB0942-040C-9D4E-B071-A1E7F6E3CCDD}" srcOrd="2" destOrd="0" parTransId="{FD8718B3-7D5D-BF4D-B540-D9212B862EFD}" sibTransId="{5920D6D4-8CB7-714C-8D77-F84C45F79640}"/>
    <dgm:cxn modelId="{C80A46D0-1AC5-634F-9931-2B63BD63F131}" type="presOf" srcId="{1CBB0942-040C-9D4E-B071-A1E7F6E3CCDD}" destId="{BD282F0E-A1DE-C44A-913D-B9AB28FA55B4}" srcOrd="0" destOrd="0" presId="urn:microsoft.com/office/officeart/2005/8/layout/vList2"/>
    <dgm:cxn modelId="{C14B16E4-FB36-384B-A561-EA9A9B779A27}" srcId="{CD4C4DF3-CDA3-4C1A-BA09-6F2AA9088C98}" destId="{BEB40FAC-3C2F-D249-BCD7-CB20F15A2F2D}" srcOrd="1" destOrd="0" parTransId="{AE85A0F3-E92F-E84C-9217-7D0D77F83808}" sibTransId="{C4E32C4A-39C3-114E-BF08-D0706BC8557F}"/>
    <dgm:cxn modelId="{BFE54DF6-2AF9-514E-887F-00A33F8E8B62}" srcId="{CD4C4DF3-CDA3-4C1A-BA09-6F2AA9088C98}" destId="{C71D30CF-91E6-5241-AC6A-181A2EEFF699}" srcOrd="0" destOrd="0" parTransId="{EF24905C-034D-DB42-9541-EF86611E7A5B}" sibTransId="{A971A3FD-CD31-E242-82AF-B9F64BCF6241}"/>
    <dgm:cxn modelId="{EFFC1D6C-5EDC-6542-B6EC-A166F4DD1E76}" type="presParOf" srcId="{E3F036DE-6942-EB4D-9A0C-88DB77F2BE78}" destId="{FB0278D7-F018-4246-866D-9035CC6DCAD5}" srcOrd="0" destOrd="0" presId="urn:microsoft.com/office/officeart/2005/8/layout/vList2"/>
    <dgm:cxn modelId="{46476992-37DB-7946-86DE-83A4BE19D7CA}" type="presParOf" srcId="{E3F036DE-6942-EB4D-9A0C-88DB77F2BE78}" destId="{0A955048-D244-C648-BC17-A102D44789E9}" srcOrd="1" destOrd="0" presId="urn:microsoft.com/office/officeart/2005/8/layout/vList2"/>
    <dgm:cxn modelId="{69B2885A-053D-0D43-A01E-506A806D4282}" type="presParOf" srcId="{E3F036DE-6942-EB4D-9A0C-88DB77F2BE78}" destId="{1BF80A3C-6574-BC4F-AC3C-B6033B85095B}" srcOrd="2" destOrd="0" presId="urn:microsoft.com/office/officeart/2005/8/layout/vList2"/>
    <dgm:cxn modelId="{88037C00-F057-0B41-AD35-84F09CC85855}" type="presParOf" srcId="{E3F036DE-6942-EB4D-9A0C-88DB77F2BE78}" destId="{FFAE05DD-76F2-D649-8086-5D01634BAE03}" srcOrd="3" destOrd="0" presId="urn:microsoft.com/office/officeart/2005/8/layout/vList2"/>
    <dgm:cxn modelId="{3983894E-B0A9-5841-BB9B-4A5DB0AC4255}" type="presParOf" srcId="{E3F036DE-6942-EB4D-9A0C-88DB77F2BE78}" destId="{BD282F0E-A1DE-C44A-913D-B9AB28FA55B4}" srcOrd="4" destOrd="0" presId="urn:microsoft.com/office/officeart/2005/8/layout/vList2"/>
    <dgm:cxn modelId="{90BB40AE-FC29-D547-8747-658C4FEA1E63}" type="presParOf" srcId="{E3F036DE-6942-EB4D-9A0C-88DB77F2BE78}" destId="{C9CC1F41-A4EB-AE4C-A1D1-433B379CD0DE}" srcOrd="5" destOrd="0" presId="urn:microsoft.com/office/officeart/2005/8/layout/vList2"/>
    <dgm:cxn modelId="{5DD024B0-A68B-F54A-B202-4C2BF5F3F8F7}" type="presParOf" srcId="{E3F036DE-6942-EB4D-9A0C-88DB77F2BE78}" destId="{68B3C20D-7389-FC4B-AA76-31A4374B4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b="1" dirty="0"/>
            <a:t>0-1 Knapsack Problem</a:t>
          </a:r>
        </a:p>
        <a:p>
          <a:r>
            <a:rPr lang="en-US" altLang="zh-CN" b="1" dirty="0"/>
            <a:t>2D</a:t>
          </a:r>
          <a:r>
            <a:rPr lang="zh-CN" altLang="en-US" b="1" dirty="0"/>
            <a:t>数组表示，</a:t>
          </a:r>
          <a:r>
            <a:rPr lang="en-US" altLang="zh-CN" b="1" dirty="0"/>
            <a:t>2D</a:t>
          </a:r>
          <a:r>
            <a:rPr lang="zh-CN" altLang="en-US" b="1" dirty="0"/>
            <a:t>计算</a:t>
          </a:r>
          <a:r>
            <a:rPr lang="en-US" altLang="zh-CN" b="1" dirty="0"/>
            <a:t> </a:t>
          </a:r>
          <a:endParaRPr lang="zh-CN" altLang="en-US" b="1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b="1" dirty="0"/>
            <a:t>Maximal Independent Set</a:t>
          </a:r>
        </a:p>
        <a:p>
          <a:r>
            <a:rPr lang="zh-CN" altLang="en-US" b="1" dirty="0"/>
            <a:t>树上的动态规划</a:t>
          </a:r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1CBB0942-040C-9D4E-B071-A1E7F6E3CCDD}">
      <dgm:prSet/>
      <dgm:spPr/>
      <dgm:t>
        <a:bodyPr/>
        <a:lstStyle/>
        <a:p>
          <a:r>
            <a:rPr lang="en-US" altLang="zh-CN" b="1" dirty="0"/>
            <a:t>Floyd-</a:t>
          </a:r>
          <a:r>
            <a:rPr lang="en-US" altLang="zh-CN" b="1" dirty="0" err="1"/>
            <a:t>Warshall</a:t>
          </a:r>
          <a:r>
            <a:rPr lang="en-US" altLang="zh-CN" b="1" dirty="0"/>
            <a:t> Algorithm</a:t>
          </a:r>
        </a:p>
        <a:p>
          <a:r>
            <a:rPr lang="zh-CN" altLang="en-US" b="1" dirty="0"/>
            <a:t>图上的动态规划</a:t>
          </a:r>
        </a:p>
      </dgm:t>
    </dgm:pt>
    <dgm:pt modelId="{FD8718B3-7D5D-BF4D-B540-D9212B862EFD}" type="par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5920D6D4-8CB7-714C-8D77-F84C45F79640}" type="sib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C040DBFF-7798-4040-AE50-8C7BAB1ACB92}">
      <dgm:prSet/>
      <dgm:spPr/>
      <dgm:t>
        <a:bodyPr/>
        <a:lstStyle/>
        <a:p>
          <a:r>
            <a:rPr lang="en-US" altLang="zh-CN" dirty="0"/>
            <a:t>Bellman</a:t>
          </a:r>
          <a:r>
            <a:rPr lang="zh-CN" altLang="en-US" dirty="0"/>
            <a:t> </a:t>
          </a:r>
          <a:r>
            <a:rPr lang="en-US" altLang="zh-CN" dirty="0"/>
            <a:t>Ford</a:t>
          </a:r>
          <a:r>
            <a:rPr lang="zh-CN" altLang="en-US" dirty="0"/>
            <a:t> </a:t>
          </a:r>
          <a:r>
            <a:rPr lang="en-US" altLang="zh-CN" dirty="0"/>
            <a:t>Algorithm</a:t>
          </a:r>
        </a:p>
        <a:p>
          <a:r>
            <a:rPr lang="zh-CN" altLang="en-US" dirty="0"/>
            <a:t>图上的动态规划</a:t>
          </a:r>
        </a:p>
      </dgm:t>
    </dgm:pt>
    <dgm:pt modelId="{DB475846-68CF-3C46-B628-ED99582B857D}" type="parTrans" cxnId="{0B281ECA-03CA-4A49-A203-FDB47397DE17}">
      <dgm:prSet/>
      <dgm:spPr/>
    </dgm:pt>
    <dgm:pt modelId="{4D770ED4-FCE5-5E40-8125-E375F8709D37}" type="sibTrans" cxnId="{0B281ECA-03CA-4A49-A203-FDB47397DE17}">
      <dgm:prSet/>
      <dgm:spPr/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B0278D7-F018-4246-866D-9035CC6DCAD5}" type="pres">
      <dgm:prSet presAssocID="{C71D30CF-91E6-5241-AC6A-181A2EEFF69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955048-D244-C648-BC17-A102D44789E9}" type="pres">
      <dgm:prSet presAssocID="{A971A3FD-CD31-E242-82AF-B9F64BCF6241}" presName="spacer" presStyleCnt="0"/>
      <dgm:spPr/>
    </dgm:pt>
    <dgm:pt modelId="{1BF80A3C-6574-BC4F-AC3C-B6033B85095B}" type="pres">
      <dgm:prSet presAssocID="{BEB40FAC-3C2F-D249-BCD7-CB20F15A2F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AE05DD-76F2-D649-8086-5D01634BAE03}" type="pres">
      <dgm:prSet presAssocID="{C4E32C4A-39C3-114E-BF08-D0706BC8557F}" presName="spacer" presStyleCnt="0"/>
      <dgm:spPr/>
    </dgm:pt>
    <dgm:pt modelId="{00D9BDE6-DC7F-414F-9968-6663DBC8915C}" type="pres">
      <dgm:prSet presAssocID="{C040DBFF-7798-4040-AE50-8C7BAB1ACB9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3B8B7E6-63B0-6742-A4F8-D1C66532350B}" type="pres">
      <dgm:prSet presAssocID="{4D770ED4-FCE5-5E40-8125-E375F8709D37}" presName="spacer" presStyleCnt="0"/>
      <dgm:spPr/>
    </dgm:pt>
    <dgm:pt modelId="{BD282F0E-A1DE-C44A-913D-B9AB28FA55B4}" type="pres">
      <dgm:prSet presAssocID="{1CBB0942-040C-9D4E-B071-A1E7F6E3CC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18FBB1B-02CE-B540-8985-4305475C2434}" type="presOf" srcId="{BEB40FAC-3C2F-D249-BCD7-CB20F15A2F2D}" destId="{1BF80A3C-6574-BC4F-AC3C-B6033B85095B}" srcOrd="0" destOrd="0" presId="urn:microsoft.com/office/officeart/2005/8/layout/vList2"/>
    <dgm:cxn modelId="{F301B146-B249-8042-BC4D-38E95E0EE858}" type="presOf" srcId="{C040DBFF-7798-4040-AE50-8C7BAB1ACB92}" destId="{00D9BDE6-DC7F-414F-9968-6663DBC8915C}" srcOrd="0" destOrd="0" presId="urn:microsoft.com/office/officeart/2005/8/layout/vList2"/>
    <dgm:cxn modelId="{CFD72C6B-CBF1-5F47-9DDC-7F3ED397B3D4}" type="presOf" srcId="{C71D30CF-91E6-5241-AC6A-181A2EEFF699}" destId="{FB0278D7-F018-4246-866D-9035CC6DCAD5}" srcOrd="0" destOrd="0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A2C18AA4-2D50-324C-AE17-93B49316388A}" srcId="{CD4C4DF3-CDA3-4C1A-BA09-6F2AA9088C98}" destId="{1CBB0942-040C-9D4E-B071-A1E7F6E3CCDD}" srcOrd="3" destOrd="0" parTransId="{FD8718B3-7D5D-BF4D-B540-D9212B862EFD}" sibTransId="{5920D6D4-8CB7-714C-8D77-F84C45F79640}"/>
    <dgm:cxn modelId="{0B281ECA-03CA-4A49-A203-FDB47397DE17}" srcId="{CD4C4DF3-CDA3-4C1A-BA09-6F2AA9088C98}" destId="{C040DBFF-7798-4040-AE50-8C7BAB1ACB92}" srcOrd="2" destOrd="0" parTransId="{DB475846-68CF-3C46-B628-ED99582B857D}" sibTransId="{4D770ED4-FCE5-5E40-8125-E375F8709D37}"/>
    <dgm:cxn modelId="{C80A46D0-1AC5-634F-9931-2B63BD63F131}" type="presOf" srcId="{1CBB0942-040C-9D4E-B071-A1E7F6E3CCDD}" destId="{BD282F0E-A1DE-C44A-913D-B9AB28FA55B4}" srcOrd="0" destOrd="0" presId="urn:microsoft.com/office/officeart/2005/8/layout/vList2"/>
    <dgm:cxn modelId="{C14B16E4-FB36-384B-A561-EA9A9B779A27}" srcId="{CD4C4DF3-CDA3-4C1A-BA09-6F2AA9088C98}" destId="{BEB40FAC-3C2F-D249-BCD7-CB20F15A2F2D}" srcOrd="1" destOrd="0" parTransId="{AE85A0F3-E92F-E84C-9217-7D0D77F83808}" sibTransId="{C4E32C4A-39C3-114E-BF08-D0706BC8557F}"/>
    <dgm:cxn modelId="{BFE54DF6-2AF9-514E-887F-00A33F8E8B62}" srcId="{CD4C4DF3-CDA3-4C1A-BA09-6F2AA9088C98}" destId="{C71D30CF-91E6-5241-AC6A-181A2EEFF699}" srcOrd="0" destOrd="0" parTransId="{EF24905C-034D-DB42-9541-EF86611E7A5B}" sibTransId="{A971A3FD-CD31-E242-82AF-B9F64BCF6241}"/>
    <dgm:cxn modelId="{EFFC1D6C-5EDC-6542-B6EC-A166F4DD1E76}" type="presParOf" srcId="{E3F036DE-6942-EB4D-9A0C-88DB77F2BE78}" destId="{FB0278D7-F018-4246-866D-9035CC6DCAD5}" srcOrd="0" destOrd="0" presId="urn:microsoft.com/office/officeart/2005/8/layout/vList2"/>
    <dgm:cxn modelId="{46476992-37DB-7946-86DE-83A4BE19D7CA}" type="presParOf" srcId="{E3F036DE-6942-EB4D-9A0C-88DB77F2BE78}" destId="{0A955048-D244-C648-BC17-A102D44789E9}" srcOrd="1" destOrd="0" presId="urn:microsoft.com/office/officeart/2005/8/layout/vList2"/>
    <dgm:cxn modelId="{69B2885A-053D-0D43-A01E-506A806D4282}" type="presParOf" srcId="{E3F036DE-6942-EB4D-9A0C-88DB77F2BE78}" destId="{1BF80A3C-6574-BC4F-AC3C-B6033B85095B}" srcOrd="2" destOrd="0" presId="urn:microsoft.com/office/officeart/2005/8/layout/vList2"/>
    <dgm:cxn modelId="{88037C00-F057-0B41-AD35-84F09CC85855}" type="presParOf" srcId="{E3F036DE-6942-EB4D-9A0C-88DB77F2BE78}" destId="{FFAE05DD-76F2-D649-8086-5D01634BAE03}" srcOrd="3" destOrd="0" presId="urn:microsoft.com/office/officeart/2005/8/layout/vList2"/>
    <dgm:cxn modelId="{B43050CC-D1FB-1D4E-8F90-9520F9D80C8E}" type="presParOf" srcId="{E3F036DE-6942-EB4D-9A0C-88DB77F2BE78}" destId="{00D9BDE6-DC7F-414F-9968-6663DBC8915C}" srcOrd="4" destOrd="0" presId="urn:microsoft.com/office/officeart/2005/8/layout/vList2"/>
    <dgm:cxn modelId="{E41667FF-89E0-D34D-9965-7D9301282C8D}" type="presParOf" srcId="{E3F036DE-6942-EB4D-9A0C-88DB77F2BE78}" destId="{73B8B7E6-63B0-6742-A4F8-D1C66532350B}" srcOrd="5" destOrd="0" presId="urn:microsoft.com/office/officeart/2005/8/layout/vList2"/>
    <dgm:cxn modelId="{3983894E-B0A9-5841-BB9B-4A5DB0AC4255}" type="presParOf" srcId="{E3F036DE-6942-EB4D-9A0C-88DB77F2BE78}" destId="{BD282F0E-A1DE-C44A-913D-B9AB28FA55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b="1" dirty="0"/>
            <a:t>0-1 Knapsack Problem</a:t>
          </a:r>
        </a:p>
        <a:p>
          <a:r>
            <a:rPr lang="en-US" altLang="zh-CN" b="1" dirty="0"/>
            <a:t>2D</a:t>
          </a:r>
          <a:r>
            <a:rPr lang="zh-CN" altLang="en-US" b="1" dirty="0"/>
            <a:t>数组表示，</a:t>
          </a:r>
          <a:r>
            <a:rPr lang="en-US" altLang="zh-CN" b="1" dirty="0"/>
            <a:t>2D</a:t>
          </a:r>
          <a:r>
            <a:rPr lang="zh-CN" altLang="en-US" b="1" dirty="0"/>
            <a:t>计算</a:t>
          </a:r>
          <a:r>
            <a:rPr lang="en-US" altLang="zh-CN" b="1" dirty="0"/>
            <a:t> </a:t>
          </a:r>
          <a:endParaRPr lang="zh-CN" altLang="en-US" b="1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b="1" dirty="0"/>
            <a:t>Maximal Independent Set</a:t>
          </a:r>
        </a:p>
        <a:p>
          <a:r>
            <a:rPr lang="zh-CN" altLang="en-US" b="1" dirty="0"/>
            <a:t>树上的动态规划</a:t>
          </a:r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1CBB0942-040C-9D4E-B071-A1E7F6E3CCDD}">
      <dgm:prSet/>
      <dgm:spPr/>
      <dgm:t>
        <a:bodyPr/>
        <a:lstStyle/>
        <a:p>
          <a:r>
            <a:rPr lang="en-US" altLang="zh-CN" b="1" dirty="0"/>
            <a:t>Floyd-</a:t>
          </a:r>
          <a:r>
            <a:rPr lang="en-US" altLang="zh-CN" b="1" dirty="0" err="1"/>
            <a:t>Warshall</a:t>
          </a:r>
          <a:r>
            <a:rPr lang="en-US" altLang="zh-CN" b="1" dirty="0"/>
            <a:t> Algorithm</a:t>
          </a:r>
        </a:p>
        <a:p>
          <a:r>
            <a:rPr lang="zh-CN" altLang="en-US" b="1" dirty="0"/>
            <a:t>图上的动态规划</a:t>
          </a:r>
        </a:p>
      </dgm:t>
    </dgm:pt>
    <dgm:pt modelId="{FD8718B3-7D5D-BF4D-B540-D9212B862EFD}" type="par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5920D6D4-8CB7-714C-8D77-F84C45F79640}" type="sib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C040DBFF-7798-4040-AE50-8C7BAB1ACB92}">
      <dgm:prSet/>
      <dgm:spPr/>
      <dgm:t>
        <a:bodyPr/>
        <a:lstStyle/>
        <a:p>
          <a:r>
            <a:rPr lang="en-US" altLang="zh-CN" dirty="0"/>
            <a:t>Bellman</a:t>
          </a:r>
          <a:r>
            <a:rPr lang="zh-CN" altLang="en-US" dirty="0"/>
            <a:t> </a:t>
          </a:r>
          <a:r>
            <a:rPr lang="en-US" altLang="zh-CN" dirty="0"/>
            <a:t>Ford</a:t>
          </a:r>
          <a:r>
            <a:rPr lang="zh-CN" altLang="en-US" dirty="0"/>
            <a:t> </a:t>
          </a:r>
          <a:r>
            <a:rPr lang="en-US" altLang="zh-CN" dirty="0"/>
            <a:t>Algorithm</a:t>
          </a:r>
        </a:p>
        <a:p>
          <a:r>
            <a:rPr lang="zh-CN" altLang="en-US" dirty="0"/>
            <a:t>图上的动态规划</a:t>
          </a:r>
        </a:p>
      </dgm:t>
    </dgm:pt>
    <dgm:pt modelId="{DB475846-68CF-3C46-B628-ED99582B857D}" type="parTrans" cxnId="{0B281ECA-03CA-4A49-A203-FDB47397DE17}">
      <dgm:prSet/>
      <dgm:spPr/>
    </dgm:pt>
    <dgm:pt modelId="{4D770ED4-FCE5-5E40-8125-E375F8709D37}" type="sibTrans" cxnId="{0B281ECA-03CA-4A49-A203-FDB47397DE17}">
      <dgm:prSet/>
      <dgm:spPr/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B0278D7-F018-4246-866D-9035CC6DCAD5}" type="pres">
      <dgm:prSet presAssocID="{C71D30CF-91E6-5241-AC6A-181A2EEFF69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955048-D244-C648-BC17-A102D44789E9}" type="pres">
      <dgm:prSet presAssocID="{A971A3FD-CD31-E242-82AF-B9F64BCF6241}" presName="spacer" presStyleCnt="0"/>
      <dgm:spPr/>
    </dgm:pt>
    <dgm:pt modelId="{1BF80A3C-6574-BC4F-AC3C-B6033B85095B}" type="pres">
      <dgm:prSet presAssocID="{BEB40FAC-3C2F-D249-BCD7-CB20F15A2F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AE05DD-76F2-D649-8086-5D01634BAE03}" type="pres">
      <dgm:prSet presAssocID="{C4E32C4A-39C3-114E-BF08-D0706BC8557F}" presName="spacer" presStyleCnt="0"/>
      <dgm:spPr/>
    </dgm:pt>
    <dgm:pt modelId="{00D9BDE6-DC7F-414F-9968-6663DBC8915C}" type="pres">
      <dgm:prSet presAssocID="{C040DBFF-7798-4040-AE50-8C7BAB1ACB9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3B8B7E6-63B0-6742-A4F8-D1C66532350B}" type="pres">
      <dgm:prSet presAssocID="{4D770ED4-FCE5-5E40-8125-E375F8709D37}" presName="spacer" presStyleCnt="0"/>
      <dgm:spPr/>
    </dgm:pt>
    <dgm:pt modelId="{BD282F0E-A1DE-C44A-913D-B9AB28FA55B4}" type="pres">
      <dgm:prSet presAssocID="{1CBB0942-040C-9D4E-B071-A1E7F6E3CC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18FBB1B-02CE-B540-8985-4305475C2434}" type="presOf" srcId="{BEB40FAC-3C2F-D249-BCD7-CB20F15A2F2D}" destId="{1BF80A3C-6574-BC4F-AC3C-B6033B85095B}" srcOrd="0" destOrd="0" presId="urn:microsoft.com/office/officeart/2005/8/layout/vList2"/>
    <dgm:cxn modelId="{F301B146-B249-8042-BC4D-38E95E0EE858}" type="presOf" srcId="{C040DBFF-7798-4040-AE50-8C7BAB1ACB92}" destId="{00D9BDE6-DC7F-414F-9968-6663DBC8915C}" srcOrd="0" destOrd="0" presId="urn:microsoft.com/office/officeart/2005/8/layout/vList2"/>
    <dgm:cxn modelId="{CFD72C6B-CBF1-5F47-9DDC-7F3ED397B3D4}" type="presOf" srcId="{C71D30CF-91E6-5241-AC6A-181A2EEFF699}" destId="{FB0278D7-F018-4246-866D-9035CC6DCAD5}" srcOrd="0" destOrd="0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A2C18AA4-2D50-324C-AE17-93B49316388A}" srcId="{CD4C4DF3-CDA3-4C1A-BA09-6F2AA9088C98}" destId="{1CBB0942-040C-9D4E-B071-A1E7F6E3CCDD}" srcOrd="3" destOrd="0" parTransId="{FD8718B3-7D5D-BF4D-B540-D9212B862EFD}" sibTransId="{5920D6D4-8CB7-714C-8D77-F84C45F79640}"/>
    <dgm:cxn modelId="{0B281ECA-03CA-4A49-A203-FDB47397DE17}" srcId="{CD4C4DF3-CDA3-4C1A-BA09-6F2AA9088C98}" destId="{C040DBFF-7798-4040-AE50-8C7BAB1ACB92}" srcOrd="2" destOrd="0" parTransId="{DB475846-68CF-3C46-B628-ED99582B857D}" sibTransId="{4D770ED4-FCE5-5E40-8125-E375F8709D37}"/>
    <dgm:cxn modelId="{C80A46D0-1AC5-634F-9931-2B63BD63F131}" type="presOf" srcId="{1CBB0942-040C-9D4E-B071-A1E7F6E3CCDD}" destId="{BD282F0E-A1DE-C44A-913D-B9AB28FA55B4}" srcOrd="0" destOrd="0" presId="urn:microsoft.com/office/officeart/2005/8/layout/vList2"/>
    <dgm:cxn modelId="{C14B16E4-FB36-384B-A561-EA9A9B779A27}" srcId="{CD4C4DF3-CDA3-4C1A-BA09-6F2AA9088C98}" destId="{BEB40FAC-3C2F-D249-BCD7-CB20F15A2F2D}" srcOrd="1" destOrd="0" parTransId="{AE85A0F3-E92F-E84C-9217-7D0D77F83808}" sibTransId="{C4E32C4A-39C3-114E-BF08-D0706BC8557F}"/>
    <dgm:cxn modelId="{BFE54DF6-2AF9-514E-887F-00A33F8E8B62}" srcId="{CD4C4DF3-CDA3-4C1A-BA09-6F2AA9088C98}" destId="{C71D30CF-91E6-5241-AC6A-181A2EEFF699}" srcOrd="0" destOrd="0" parTransId="{EF24905C-034D-DB42-9541-EF86611E7A5B}" sibTransId="{A971A3FD-CD31-E242-82AF-B9F64BCF6241}"/>
    <dgm:cxn modelId="{EFFC1D6C-5EDC-6542-B6EC-A166F4DD1E76}" type="presParOf" srcId="{E3F036DE-6942-EB4D-9A0C-88DB77F2BE78}" destId="{FB0278D7-F018-4246-866D-9035CC6DCAD5}" srcOrd="0" destOrd="0" presId="urn:microsoft.com/office/officeart/2005/8/layout/vList2"/>
    <dgm:cxn modelId="{46476992-37DB-7946-86DE-83A4BE19D7CA}" type="presParOf" srcId="{E3F036DE-6942-EB4D-9A0C-88DB77F2BE78}" destId="{0A955048-D244-C648-BC17-A102D44789E9}" srcOrd="1" destOrd="0" presId="urn:microsoft.com/office/officeart/2005/8/layout/vList2"/>
    <dgm:cxn modelId="{69B2885A-053D-0D43-A01E-506A806D4282}" type="presParOf" srcId="{E3F036DE-6942-EB4D-9A0C-88DB77F2BE78}" destId="{1BF80A3C-6574-BC4F-AC3C-B6033B85095B}" srcOrd="2" destOrd="0" presId="urn:microsoft.com/office/officeart/2005/8/layout/vList2"/>
    <dgm:cxn modelId="{88037C00-F057-0B41-AD35-84F09CC85855}" type="presParOf" srcId="{E3F036DE-6942-EB4D-9A0C-88DB77F2BE78}" destId="{FFAE05DD-76F2-D649-8086-5D01634BAE03}" srcOrd="3" destOrd="0" presId="urn:microsoft.com/office/officeart/2005/8/layout/vList2"/>
    <dgm:cxn modelId="{B43050CC-D1FB-1D4E-8F90-9520F9D80C8E}" type="presParOf" srcId="{E3F036DE-6942-EB4D-9A0C-88DB77F2BE78}" destId="{00D9BDE6-DC7F-414F-9968-6663DBC8915C}" srcOrd="4" destOrd="0" presId="urn:microsoft.com/office/officeart/2005/8/layout/vList2"/>
    <dgm:cxn modelId="{E41667FF-89E0-D34D-9965-7D9301282C8D}" type="presParOf" srcId="{E3F036DE-6942-EB4D-9A0C-88DB77F2BE78}" destId="{73B8B7E6-63B0-6742-A4F8-D1C66532350B}" srcOrd="5" destOrd="0" presId="urn:microsoft.com/office/officeart/2005/8/layout/vList2"/>
    <dgm:cxn modelId="{3983894E-B0A9-5841-BB9B-4A5DB0AC4255}" type="presParOf" srcId="{E3F036DE-6942-EB4D-9A0C-88DB77F2BE78}" destId="{BD282F0E-A1DE-C44A-913D-B9AB28FA55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278D7-F018-4246-866D-9035CC6DCAD5}">
      <dsp:nvSpPr>
        <dsp:cNvPr id="0" name=""/>
        <dsp:cNvSpPr/>
      </dsp:nvSpPr>
      <dsp:spPr>
        <a:xfrm>
          <a:off x="0" y="1690"/>
          <a:ext cx="4697730" cy="13536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0-1 Knapsack Problem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2D</a:t>
          </a:r>
          <a:r>
            <a:rPr lang="zh-CN" altLang="en-US" sz="2100" b="1" kern="1200" dirty="0"/>
            <a:t>数组表示，</a:t>
          </a:r>
          <a:r>
            <a:rPr lang="en-US" altLang="zh-CN" sz="2100" b="1" kern="1200" dirty="0"/>
            <a:t>2D</a:t>
          </a:r>
          <a:r>
            <a:rPr lang="zh-CN" altLang="en-US" sz="2100" b="1" kern="1200" dirty="0"/>
            <a:t>计算</a:t>
          </a:r>
          <a:r>
            <a:rPr lang="en-US" altLang="zh-CN" sz="2100" b="1" kern="1200" dirty="0"/>
            <a:t> </a:t>
          </a:r>
          <a:endParaRPr lang="zh-CN" altLang="en-US" sz="2100" b="1" kern="1200" dirty="0"/>
        </a:p>
      </dsp:txBody>
      <dsp:txXfrm>
        <a:off x="66080" y="67770"/>
        <a:ext cx="4565570" cy="1221493"/>
      </dsp:txXfrm>
    </dsp:sp>
    <dsp:sp modelId="{1BF80A3C-6574-BC4F-AC3C-B6033B85095B}">
      <dsp:nvSpPr>
        <dsp:cNvPr id="0" name=""/>
        <dsp:cNvSpPr/>
      </dsp:nvSpPr>
      <dsp:spPr>
        <a:xfrm>
          <a:off x="0" y="1415824"/>
          <a:ext cx="4697730" cy="1353653"/>
        </a:xfrm>
        <a:prstGeom prst="roundRect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Maximal Independent Set,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Minimal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cover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树上的动态规划</a:t>
          </a:r>
        </a:p>
      </dsp:txBody>
      <dsp:txXfrm>
        <a:off x="66080" y="1481904"/>
        <a:ext cx="4565570" cy="1221493"/>
      </dsp:txXfrm>
    </dsp:sp>
    <dsp:sp modelId="{BD282F0E-A1DE-C44A-913D-B9AB28FA55B4}">
      <dsp:nvSpPr>
        <dsp:cNvPr id="0" name=""/>
        <dsp:cNvSpPr/>
      </dsp:nvSpPr>
      <dsp:spPr>
        <a:xfrm>
          <a:off x="0" y="2829957"/>
          <a:ext cx="4697730" cy="1353653"/>
        </a:xfrm>
        <a:prstGeom prst="roundRect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Floyd-</a:t>
          </a:r>
          <a:r>
            <a:rPr lang="en-US" altLang="zh-CN" sz="2100" b="1" kern="1200" dirty="0" err="1"/>
            <a:t>Warshall</a:t>
          </a:r>
          <a:r>
            <a:rPr lang="en-US" altLang="zh-CN" sz="2100" b="1" kern="1200" dirty="0"/>
            <a:t> Algorithm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图上的动态规划</a:t>
          </a:r>
        </a:p>
      </dsp:txBody>
      <dsp:txXfrm>
        <a:off x="66080" y="2896037"/>
        <a:ext cx="4565570" cy="1221493"/>
      </dsp:txXfrm>
    </dsp:sp>
    <dsp:sp modelId="{68B3C20D-7389-FC4B-AA76-31A4374B46D8}">
      <dsp:nvSpPr>
        <dsp:cNvPr id="0" name=""/>
        <dsp:cNvSpPr/>
      </dsp:nvSpPr>
      <dsp:spPr>
        <a:xfrm>
          <a:off x="0" y="4244090"/>
          <a:ext cx="4697730" cy="1353653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NP-hard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problem</a:t>
          </a:r>
          <a:endParaRPr lang="zh-CN" altLang="en-US" sz="2100" b="1" kern="1200" dirty="0"/>
        </a:p>
      </dsp:txBody>
      <dsp:txXfrm>
        <a:off x="66080" y="4310170"/>
        <a:ext cx="4565570" cy="12214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278D7-F018-4246-866D-9035CC6DCAD5}">
      <dsp:nvSpPr>
        <dsp:cNvPr id="0" name=""/>
        <dsp:cNvSpPr/>
      </dsp:nvSpPr>
      <dsp:spPr>
        <a:xfrm>
          <a:off x="0" y="1690"/>
          <a:ext cx="4697730" cy="13536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0-1 Knapsack Problem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2D</a:t>
          </a:r>
          <a:r>
            <a:rPr lang="zh-CN" altLang="en-US" sz="2100" b="1" kern="1200" dirty="0"/>
            <a:t>数组表示，</a:t>
          </a:r>
          <a:r>
            <a:rPr lang="en-US" altLang="zh-CN" sz="2100" b="1" kern="1200" dirty="0"/>
            <a:t>2D</a:t>
          </a:r>
          <a:r>
            <a:rPr lang="zh-CN" altLang="en-US" sz="2100" b="1" kern="1200" dirty="0"/>
            <a:t>计算</a:t>
          </a:r>
          <a:r>
            <a:rPr lang="en-US" altLang="zh-CN" sz="2100" b="1" kern="1200" dirty="0"/>
            <a:t> </a:t>
          </a:r>
          <a:endParaRPr lang="zh-CN" altLang="en-US" sz="2100" b="1" kern="1200" dirty="0"/>
        </a:p>
      </dsp:txBody>
      <dsp:txXfrm>
        <a:off x="66080" y="67770"/>
        <a:ext cx="4565570" cy="1221493"/>
      </dsp:txXfrm>
    </dsp:sp>
    <dsp:sp modelId="{1BF80A3C-6574-BC4F-AC3C-B6033B85095B}">
      <dsp:nvSpPr>
        <dsp:cNvPr id="0" name=""/>
        <dsp:cNvSpPr/>
      </dsp:nvSpPr>
      <dsp:spPr>
        <a:xfrm>
          <a:off x="0" y="1415824"/>
          <a:ext cx="4697730" cy="1353653"/>
        </a:xfrm>
        <a:prstGeom prst="roundRect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Maximal Independent Set,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Minimal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Cover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树上的动态规划</a:t>
          </a:r>
        </a:p>
      </dsp:txBody>
      <dsp:txXfrm>
        <a:off x="66080" y="1481904"/>
        <a:ext cx="4565570" cy="1221493"/>
      </dsp:txXfrm>
    </dsp:sp>
    <dsp:sp modelId="{BD282F0E-A1DE-C44A-913D-B9AB28FA55B4}">
      <dsp:nvSpPr>
        <dsp:cNvPr id="0" name=""/>
        <dsp:cNvSpPr/>
      </dsp:nvSpPr>
      <dsp:spPr>
        <a:xfrm>
          <a:off x="0" y="2829957"/>
          <a:ext cx="4697730" cy="1353653"/>
        </a:xfrm>
        <a:prstGeom prst="roundRect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Floyd-</a:t>
          </a:r>
          <a:r>
            <a:rPr lang="en-US" altLang="zh-CN" sz="2100" b="1" kern="1200" dirty="0" err="1"/>
            <a:t>Warshall</a:t>
          </a:r>
          <a:r>
            <a:rPr lang="en-US" altLang="zh-CN" sz="2100" b="1" kern="1200" dirty="0"/>
            <a:t> Algorithm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图上的动态规划</a:t>
          </a:r>
        </a:p>
      </dsp:txBody>
      <dsp:txXfrm>
        <a:off x="66080" y="2896037"/>
        <a:ext cx="4565570" cy="1221493"/>
      </dsp:txXfrm>
    </dsp:sp>
    <dsp:sp modelId="{68B3C20D-7389-FC4B-AA76-31A4374B46D8}">
      <dsp:nvSpPr>
        <dsp:cNvPr id="0" name=""/>
        <dsp:cNvSpPr/>
      </dsp:nvSpPr>
      <dsp:spPr>
        <a:xfrm>
          <a:off x="0" y="4244090"/>
          <a:ext cx="4697730" cy="1353653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NP-hard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problem</a:t>
          </a:r>
          <a:endParaRPr lang="zh-CN" altLang="en-US" sz="2100" b="1" kern="1200" dirty="0"/>
        </a:p>
      </dsp:txBody>
      <dsp:txXfrm>
        <a:off x="66080" y="4310170"/>
        <a:ext cx="4565570" cy="12214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278D7-F018-4246-866D-9035CC6DCAD5}">
      <dsp:nvSpPr>
        <dsp:cNvPr id="0" name=""/>
        <dsp:cNvSpPr/>
      </dsp:nvSpPr>
      <dsp:spPr>
        <a:xfrm>
          <a:off x="0" y="92697"/>
          <a:ext cx="4697730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0-1 Knapsack Problem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2D</a:t>
          </a:r>
          <a:r>
            <a:rPr lang="zh-CN" altLang="en-US" sz="2700" b="1" kern="1200" dirty="0"/>
            <a:t>数组表示，</a:t>
          </a:r>
          <a:r>
            <a:rPr lang="en-US" altLang="zh-CN" sz="2700" b="1" kern="1200" dirty="0"/>
            <a:t>2D</a:t>
          </a:r>
          <a:r>
            <a:rPr lang="zh-CN" altLang="en-US" sz="2700" b="1" kern="1200" dirty="0"/>
            <a:t>计算</a:t>
          </a:r>
          <a:r>
            <a:rPr lang="en-US" altLang="zh-CN" sz="2700" b="1" kern="1200" dirty="0"/>
            <a:t> </a:t>
          </a:r>
          <a:endParaRPr lang="zh-CN" altLang="en-US" sz="2700" b="1" kern="1200" dirty="0"/>
        </a:p>
      </dsp:txBody>
      <dsp:txXfrm>
        <a:off x="63226" y="155923"/>
        <a:ext cx="4571278" cy="1168738"/>
      </dsp:txXfrm>
    </dsp:sp>
    <dsp:sp modelId="{1BF80A3C-6574-BC4F-AC3C-B6033B85095B}">
      <dsp:nvSpPr>
        <dsp:cNvPr id="0" name=""/>
        <dsp:cNvSpPr/>
      </dsp:nvSpPr>
      <dsp:spPr>
        <a:xfrm>
          <a:off x="0" y="1465647"/>
          <a:ext cx="4697730" cy="1295190"/>
        </a:xfrm>
        <a:prstGeom prst="roundRect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Maximal Independent Set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树上的动态规划</a:t>
          </a:r>
        </a:p>
      </dsp:txBody>
      <dsp:txXfrm>
        <a:off x="63226" y="1528873"/>
        <a:ext cx="4571278" cy="1168738"/>
      </dsp:txXfrm>
    </dsp:sp>
    <dsp:sp modelId="{00D9BDE6-DC7F-414F-9968-6663DBC8915C}">
      <dsp:nvSpPr>
        <dsp:cNvPr id="0" name=""/>
        <dsp:cNvSpPr/>
      </dsp:nvSpPr>
      <dsp:spPr>
        <a:xfrm>
          <a:off x="0" y="2838597"/>
          <a:ext cx="4697730" cy="1295190"/>
        </a:xfrm>
        <a:prstGeom prst="roundRect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Bellman</a:t>
          </a:r>
          <a:r>
            <a:rPr lang="zh-CN" altLang="en-US" sz="2700" kern="1200" dirty="0"/>
            <a:t> </a:t>
          </a:r>
          <a:r>
            <a:rPr lang="en-US" altLang="zh-CN" sz="2700" kern="1200" dirty="0"/>
            <a:t>Ford</a:t>
          </a:r>
          <a:r>
            <a:rPr lang="zh-CN" altLang="en-US" sz="2700" kern="1200" dirty="0"/>
            <a:t> </a:t>
          </a:r>
          <a:r>
            <a:rPr lang="en-US" altLang="zh-CN" sz="2700" kern="1200" dirty="0"/>
            <a:t>Algorithm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图上的动态规划</a:t>
          </a:r>
        </a:p>
      </dsp:txBody>
      <dsp:txXfrm>
        <a:off x="63226" y="2901823"/>
        <a:ext cx="4571278" cy="1168738"/>
      </dsp:txXfrm>
    </dsp:sp>
    <dsp:sp modelId="{BD282F0E-A1DE-C44A-913D-B9AB28FA55B4}">
      <dsp:nvSpPr>
        <dsp:cNvPr id="0" name=""/>
        <dsp:cNvSpPr/>
      </dsp:nvSpPr>
      <dsp:spPr>
        <a:xfrm>
          <a:off x="0" y="4211547"/>
          <a:ext cx="4697730" cy="1295190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Floyd-</a:t>
          </a:r>
          <a:r>
            <a:rPr lang="en-US" altLang="zh-CN" sz="2700" b="1" kern="1200" dirty="0" err="1"/>
            <a:t>Warshall</a:t>
          </a:r>
          <a:r>
            <a:rPr lang="en-US" altLang="zh-CN" sz="2700" b="1" kern="1200" dirty="0"/>
            <a:t> Algorithm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图上的动态规划</a:t>
          </a:r>
        </a:p>
      </dsp:txBody>
      <dsp:txXfrm>
        <a:off x="63226" y="4274773"/>
        <a:ext cx="4571278" cy="11687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278D7-F018-4246-866D-9035CC6DCAD5}">
      <dsp:nvSpPr>
        <dsp:cNvPr id="0" name=""/>
        <dsp:cNvSpPr/>
      </dsp:nvSpPr>
      <dsp:spPr>
        <a:xfrm>
          <a:off x="0" y="92697"/>
          <a:ext cx="4697730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0-1 Knapsack Problem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2D</a:t>
          </a:r>
          <a:r>
            <a:rPr lang="zh-CN" altLang="en-US" sz="2700" b="1" kern="1200" dirty="0"/>
            <a:t>数组表示，</a:t>
          </a:r>
          <a:r>
            <a:rPr lang="en-US" altLang="zh-CN" sz="2700" b="1" kern="1200" dirty="0"/>
            <a:t>2D</a:t>
          </a:r>
          <a:r>
            <a:rPr lang="zh-CN" altLang="en-US" sz="2700" b="1" kern="1200" dirty="0"/>
            <a:t>计算</a:t>
          </a:r>
          <a:r>
            <a:rPr lang="en-US" altLang="zh-CN" sz="2700" b="1" kern="1200" dirty="0"/>
            <a:t> </a:t>
          </a:r>
          <a:endParaRPr lang="zh-CN" altLang="en-US" sz="2700" b="1" kern="1200" dirty="0"/>
        </a:p>
      </dsp:txBody>
      <dsp:txXfrm>
        <a:off x="63226" y="155923"/>
        <a:ext cx="4571278" cy="1168738"/>
      </dsp:txXfrm>
    </dsp:sp>
    <dsp:sp modelId="{1BF80A3C-6574-BC4F-AC3C-B6033B85095B}">
      <dsp:nvSpPr>
        <dsp:cNvPr id="0" name=""/>
        <dsp:cNvSpPr/>
      </dsp:nvSpPr>
      <dsp:spPr>
        <a:xfrm>
          <a:off x="0" y="1465647"/>
          <a:ext cx="4697730" cy="1295190"/>
        </a:xfrm>
        <a:prstGeom prst="roundRect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Maximal Independent Set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树上的动态规划</a:t>
          </a:r>
        </a:p>
      </dsp:txBody>
      <dsp:txXfrm>
        <a:off x="63226" y="1528873"/>
        <a:ext cx="4571278" cy="1168738"/>
      </dsp:txXfrm>
    </dsp:sp>
    <dsp:sp modelId="{00D9BDE6-DC7F-414F-9968-6663DBC8915C}">
      <dsp:nvSpPr>
        <dsp:cNvPr id="0" name=""/>
        <dsp:cNvSpPr/>
      </dsp:nvSpPr>
      <dsp:spPr>
        <a:xfrm>
          <a:off x="0" y="2838597"/>
          <a:ext cx="4697730" cy="1295190"/>
        </a:xfrm>
        <a:prstGeom prst="roundRect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Bellman</a:t>
          </a:r>
          <a:r>
            <a:rPr lang="zh-CN" altLang="en-US" sz="2700" kern="1200" dirty="0"/>
            <a:t> </a:t>
          </a:r>
          <a:r>
            <a:rPr lang="en-US" altLang="zh-CN" sz="2700" kern="1200" dirty="0"/>
            <a:t>Ford</a:t>
          </a:r>
          <a:r>
            <a:rPr lang="zh-CN" altLang="en-US" sz="2700" kern="1200" dirty="0"/>
            <a:t> </a:t>
          </a:r>
          <a:r>
            <a:rPr lang="en-US" altLang="zh-CN" sz="2700" kern="1200" dirty="0"/>
            <a:t>Algorithm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图上的动态规划</a:t>
          </a:r>
        </a:p>
      </dsp:txBody>
      <dsp:txXfrm>
        <a:off x="63226" y="2901823"/>
        <a:ext cx="4571278" cy="1168738"/>
      </dsp:txXfrm>
    </dsp:sp>
    <dsp:sp modelId="{BD282F0E-A1DE-C44A-913D-B9AB28FA55B4}">
      <dsp:nvSpPr>
        <dsp:cNvPr id="0" name=""/>
        <dsp:cNvSpPr/>
      </dsp:nvSpPr>
      <dsp:spPr>
        <a:xfrm>
          <a:off x="0" y="4211547"/>
          <a:ext cx="4697730" cy="1295190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b="1" kern="1200" dirty="0"/>
            <a:t>Floyd-</a:t>
          </a:r>
          <a:r>
            <a:rPr lang="en-US" altLang="zh-CN" sz="2700" b="1" kern="1200" dirty="0" err="1"/>
            <a:t>Warshall</a:t>
          </a:r>
          <a:r>
            <a:rPr lang="en-US" altLang="zh-CN" sz="2700" b="1" kern="1200" dirty="0"/>
            <a:t> Algorithm</a:t>
          </a: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1" kern="1200" dirty="0"/>
            <a:t>图上的动态规划</a:t>
          </a:r>
        </a:p>
      </dsp:txBody>
      <dsp:txXfrm>
        <a:off x="63226" y="4274773"/>
        <a:ext cx="4571278" cy="1168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0377C-28F2-2643-A78E-2D4BF7719605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EE7AC-AF54-3540-BCAD-46593129B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9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061C1-965D-044E-B44D-B88191E3D6F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1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4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1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4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1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7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7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7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9B864-B3B0-B448-A7C8-4AE51371766D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08346-F69B-E140-BECD-00509B1C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4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9.tiff"/><Relationship Id="rId7" Type="http://schemas.openxmlformats.org/officeDocument/2006/relationships/image" Target="../media/image27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30.tiff"/><Relationship Id="rId7" Type="http://schemas.openxmlformats.org/officeDocument/2006/relationships/image" Target="../media/image26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9.tiff"/><Relationship Id="rId9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9.tiff"/><Relationship Id="rId7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10" Type="http://schemas.openxmlformats.org/officeDocument/2006/relationships/image" Target="../media/image39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10" Type="http://schemas.openxmlformats.org/officeDocument/2006/relationships/image" Target="../media/image39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10" Type="http://schemas.openxmlformats.org/officeDocument/2006/relationships/image" Target="../media/image39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10" Type="http://schemas.openxmlformats.org/officeDocument/2006/relationships/image" Target="../media/image39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12.tiff"/><Relationship Id="rId10" Type="http://schemas.openxmlformats.org/officeDocument/2006/relationships/image" Target="../media/image39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12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40.tiff"/><Relationship Id="rId5" Type="http://schemas.openxmlformats.org/officeDocument/2006/relationships/image" Target="../media/image12.tiff"/><Relationship Id="rId10" Type="http://schemas.openxmlformats.org/officeDocument/2006/relationships/image" Target="../media/image39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12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40.tiff"/><Relationship Id="rId5" Type="http://schemas.openxmlformats.org/officeDocument/2006/relationships/image" Target="../media/image12.tiff"/><Relationship Id="rId10" Type="http://schemas.openxmlformats.org/officeDocument/2006/relationships/image" Target="../media/image39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42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12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40.tiff"/><Relationship Id="rId5" Type="http://schemas.openxmlformats.org/officeDocument/2006/relationships/image" Target="../media/image12.tiff"/><Relationship Id="rId10" Type="http://schemas.openxmlformats.org/officeDocument/2006/relationships/image" Target="../media/image39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42.tiff"/><Relationship Id="rId3" Type="http://schemas.openxmlformats.org/officeDocument/2006/relationships/image" Target="../media/image8.tiff"/><Relationship Id="rId7" Type="http://schemas.openxmlformats.org/officeDocument/2006/relationships/image" Target="../media/image37.tiff"/><Relationship Id="rId12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40.tiff"/><Relationship Id="rId5" Type="http://schemas.openxmlformats.org/officeDocument/2006/relationships/image" Target="../media/image12.tiff"/><Relationship Id="rId10" Type="http://schemas.openxmlformats.org/officeDocument/2006/relationships/image" Target="../media/image39.tiff"/><Relationship Id="rId4" Type="http://schemas.openxmlformats.org/officeDocument/2006/relationships/image" Target="../media/image11.tiff"/><Relationship Id="rId9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omputer script on a screen">
            <a:extLst>
              <a:ext uri="{FF2B5EF4-FFF2-40B4-BE49-F238E27FC236}">
                <a16:creationId xmlns:a16="http://schemas.microsoft.com/office/drawing/2014/main" id="{191BE681-5EBC-7CB3-9533-DCBF72A7F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4500" dirty="0">
                <a:solidFill>
                  <a:srgbClr val="FFFFFF"/>
                </a:solidFill>
              </a:rPr>
              <a:t>Dynamic</a:t>
            </a:r>
            <a:r>
              <a:rPr lang="zh-CN" altLang="en-US" sz="4500" dirty="0">
                <a:solidFill>
                  <a:srgbClr val="FFFFFF"/>
                </a:solidFill>
              </a:rPr>
              <a:t> </a:t>
            </a:r>
            <a:r>
              <a:rPr lang="en-US" altLang="zh-CN" sz="4500" dirty="0">
                <a:solidFill>
                  <a:srgbClr val="FFFFFF"/>
                </a:solidFill>
              </a:rPr>
              <a:t>programming</a:t>
            </a:r>
            <a:r>
              <a:rPr lang="zh-CN" altLang="en-US" sz="4500" dirty="0">
                <a:solidFill>
                  <a:srgbClr val="FFFFFF"/>
                </a:solidFill>
              </a:rPr>
              <a:t> </a:t>
            </a:r>
            <a:r>
              <a:rPr lang="en-US" altLang="zh-CN" sz="4500" dirty="0">
                <a:solidFill>
                  <a:srgbClr val="FFFFFF"/>
                </a:solidFill>
              </a:rPr>
              <a:t>II</a:t>
            </a:r>
            <a:br>
              <a:rPr lang="en-US" altLang="zh-CN" sz="4500" dirty="0">
                <a:solidFill>
                  <a:srgbClr val="FFFFFF"/>
                </a:solidFill>
              </a:rPr>
            </a:br>
            <a:r>
              <a:rPr lang="en-US" altLang="zh-CN" sz="4500" dirty="0">
                <a:solidFill>
                  <a:srgbClr val="FFFFFF"/>
                </a:solidFill>
              </a:rPr>
              <a:t>and</a:t>
            </a:r>
            <a:r>
              <a:rPr lang="zh-CN" altLang="en-US" sz="4500" dirty="0">
                <a:solidFill>
                  <a:srgbClr val="FFFFFF"/>
                </a:solidFill>
              </a:rPr>
              <a:t> </a:t>
            </a:r>
            <a:r>
              <a:rPr lang="en-US" altLang="zh-CN" sz="4500" dirty="0">
                <a:solidFill>
                  <a:srgbClr val="FFFFFF"/>
                </a:solidFill>
              </a:rPr>
              <a:t>NP-hard</a:t>
            </a:r>
            <a:r>
              <a:rPr lang="zh-CN" altLang="en-US" sz="4500" dirty="0">
                <a:solidFill>
                  <a:srgbClr val="FFFFFF"/>
                </a:solidFill>
              </a:rPr>
              <a:t> </a:t>
            </a:r>
            <a:r>
              <a:rPr lang="en-US" altLang="zh-CN" sz="4500" dirty="0">
                <a:solidFill>
                  <a:srgbClr val="FFFFFF"/>
                </a:solidFill>
              </a:rPr>
              <a:t>Proof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Yongcai</a:t>
            </a:r>
            <a:r>
              <a:rPr lang="en-US" dirty="0">
                <a:solidFill>
                  <a:srgbClr val="FFFFFF"/>
                </a:solidFill>
              </a:rPr>
              <a:t> Wang</a:t>
            </a:r>
          </a:p>
          <a:p>
            <a:r>
              <a:rPr lang="en-US" altLang="zh-CN" dirty="0">
                <a:solidFill>
                  <a:srgbClr val="FFFFFF"/>
                </a:solidFill>
              </a:rPr>
              <a:t>Renmin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University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of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China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8F91-2940-B84A-AB8D-9ADD48C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B409CFC-1E7E-D345-9273-4ED8A141D8BE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2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won’t quite work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only allowed </a:t>
            </a:r>
            <a:r>
              <a:rPr lang="en-US" b="1" dirty="0"/>
              <a:t>one copy of each item</a:t>
            </a:r>
            <a:r>
              <a:rPr lang="en-US" dirty="0"/>
              <a:t>.</a:t>
            </a:r>
          </a:p>
          <a:p>
            <a:r>
              <a:rPr lang="en-US" dirty="0"/>
              <a:t>The sub-problem needs to “know” what items we’ve used and what we haven’t.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989" y="3510016"/>
            <a:ext cx="2498942" cy="249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502" y="4569136"/>
            <a:ext cx="1277775" cy="127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338" y="5125332"/>
            <a:ext cx="709944" cy="645086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>
          <a:xfrm>
            <a:off x="2476848" y="3510016"/>
            <a:ext cx="2291922" cy="1501822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use any turtles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E8D45E-59FB-A14F-8944-330BE38A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0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506" y="1991287"/>
            <a:ext cx="1560807" cy="1560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substructure: try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8683"/>
            <a:ext cx="7886700" cy="4351338"/>
          </a:xfrm>
        </p:spPr>
        <p:txBody>
          <a:bodyPr/>
          <a:lstStyle/>
          <a:p>
            <a:r>
              <a:rPr lang="en-US" dirty="0"/>
              <a:t>Sub-problems: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0/1 Knapsack with fewer items.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67592" y="3090429"/>
            <a:ext cx="2927228" cy="4096908"/>
            <a:chOff x="-406840" y="3611210"/>
            <a:chExt cx="3928489" cy="4965168"/>
          </a:xfrm>
        </p:grpSpPr>
        <p:sp>
          <p:nvSpPr>
            <p:cNvPr id="4" name="Cloud 3"/>
            <p:cNvSpPr/>
            <p:nvPr/>
          </p:nvSpPr>
          <p:spPr>
            <a:xfrm rot="324968">
              <a:off x="-406840" y="6562822"/>
              <a:ext cx="3928489" cy="201355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804" y="6979882"/>
              <a:ext cx="670682" cy="6706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6265" y="7254199"/>
              <a:ext cx="480923" cy="4809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680" y="6958991"/>
              <a:ext cx="770671" cy="770671"/>
            </a:xfrm>
            <a:prstGeom prst="rect">
              <a:avLst/>
            </a:prstGeom>
          </p:spPr>
        </p:pic>
        <p:sp>
          <p:nvSpPr>
            <p:cNvPr id="10" name="Cloud 9"/>
            <p:cNvSpPr/>
            <p:nvPr/>
          </p:nvSpPr>
          <p:spPr>
            <a:xfrm rot="324968">
              <a:off x="69127" y="5135033"/>
              <a:ext cx="2324261" cy="1406381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0585" y="5467306"/>
              <a:ext cx="670682" cy="67068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466" y="5470721"/>
              <a:ext cx="480923" cy="480922"/>
            </a:xfrm>
            <a:prstGeom prst="rect">
              <a:avLst/>
            </a:prstGeom>
          </p:spPr>
        </p:pic>
        <p:sp>
          <p:nvSpPr>
            <p:cNvPr id="16" name="Cloud 15"/>
            <p:cNvSpPr/>
            <p:nvPr/>
          </p:nvSpPr>
          <p:spPr>
            <a:xfrm rot="324968">
              <a:off x="552794" y="3611210"/>
              <a:ext cx="1494477" cy="122072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171" y="3962149"/>
              <a:ext cx="480922" cy="48092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859" y="2987410"/>
            <a:ext cx="170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solve the problem with few items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23594" y="5365937"/>
            <a:ext cx="106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yet more items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2" y="4270782"/>
            <a:ext cx="128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more items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122" y="1518683"/>
            <a:ext cx="2356460" cy="235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527" y="2393417"/>
            <a:ext cx="821367" cy="8213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060894" y="3885845"/>
            <a:ext cx="555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still increase the size of </a:t>
            </a:r>
            <a:r>
              <a:rPr lang="en-US"/>
              <a:t>the knapsacks.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103844">
            <a:off x="3772545" y="5452581"/>
            <a:ext cx="517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(We’ll keep a two-dimensional table).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E4D84-FEB3-B64C-B195-2020A73C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sub-problems: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Indexed by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j</a:t>
            </a:r>
          </a:p>
        </p:txBody>
      </p:sp>
      <p:sp>
        <p:nvSpPr>
          <p:cNvPr id="4" name="Cloud 3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5854" y="5297906"/>
            <a:ext cx="300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Capacity x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2871" y="5226740"/>
            <a:ext cx="16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BBE46-2DFA-0644-B450-1D1D7AA02828}"/>
              </a:ext>
            </a:extLst>
          </p:cNvPr>
          <p:cNvSpPr txBox="1"/>
          <p:nvPr/>
        </p:nvSpPr>
        <p:spPr>
          <a:xfrm>
            <a:off x="1718725" y="5938072"/>
            <a:ext cx="570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K[</a:t>
            </a:r>
            <a:r>
              <a:rPr lang="en-US" sz="2400" dirty="0" err="1"/>
              <a:t>x,j</a:t>
            </a:r>
            <a:r>
              <a:rPr lang="en-US" sz="2400" dirty="0"/>
              <a:t>] = optimal solution for a knapsack of size x using only the first j items.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5A10763-E2D1-404C-A7CE-76275556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B6EF-8B9D-ED46-BA5A-7997271F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Relationship between sub-problems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550A-76B6-7C44-8F22-4C391F8A7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785819" cy="4351338"/>
          </a:xfrm>
        </p:spPr>
        <p:txBody>
          <a:bodyPr/>
          <a:lstStyle/>
          <a:p>
            <a:r>
              <a:rPr lang="en-US" dirty="0"/>
              <a:t>Want to write K[</a:t>
            </a:r>
            <a:r>
              <a:rPr lang="en-US" dirty="0" err="1"/>
              <a:t>x,j</a:t>
            </a:r>
            <a:r>
              <a:rPr lang="en-US" dirty="0"/>
              <a:t>] in terms of smaller sub-problems.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26D35A1-8402-B743-AF63-BDAD1E4BE929}"/>
              </a:ext>
            </a:extLst>
          </p:cNvPr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C1A1F-BB67-4D45-93FF-0AA55AA91D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BFD2BD-D8FD-FC48-AA16-0C48D6102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24C37-6F6D-E941-8E3D-8A66DE9ACC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1F88F-738A-A34F-BA00-8C1AA94B50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B0459-BB99-C54C-A17E-C060F0C635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C1A02B-3C92-5448-9903-2CC9B3EE455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E733BC-6E52-7A43-95EE-2DA1E5CD5AF0}"/>
              </a:ext>
            </a:extLst>
          </p:cNvPr>
          <p:cNvSpPr txBox="1"/>
          <p:nvPr/>
        </p:nvSpPr>
        <p:spPr>
          <a:xfrm>
            <a:off x="2212871" y="5226740"/>
            <a:ext cx="16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5E03C6-2C77-5C4C-9C9D-2B679F5DF58E}"/>
              </a:ext>
            </a:extLst>
          </p:cNvPr>
          <p:cNvSpPr txBox="1"/>
          <p:nvPr/>
        </p:nvSpPr>
        <p:spPr>
          <a:xfrm>
            <a:off x="6405854" y="5297906"/>
            <a:ext cx="300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Capacity 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10686-4406-BA40-B96D-5174673CD45F}"/>
              </a:ext>
            </a:extLst>
          </p:cNvPr>
          <p:cNvSpPr txBox="1"/>
          <p:nvPr/>
        </p:nvSpPr>
        <p:spPr>
          <a:xfrm>
            <a:off x="1718725" y="5938072"/>
            <a:ext cx="570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K[</a:t>
            </a:r>
            <a:r>
              <a:rPr lang="en-US" sz="2400" dirty="0" err="1"/>
              <a:t>x,j</a:t>
            </a:r>
            <a:r>
              <a:rPr lang="en-US" sz="2400" dirty="0"/>
              <a:t>] = optimal solution for a knapsack of size x using only the first j items.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3BA2147-DD92-4246-8256-E2716C6D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41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413377"/>
            <a:ext cx="8584798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1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not use item j.</a:t>
            </a:r>
          </a:p>
          <a:p>
            <a:r>
              <a:rPr lang="en-US" b="1" dirty="0">
                <a:solidFill>
                  <a:schemeClr val="accent4"/>
                </a:solidFill>
              </a:rPr>
              <a:t>Case 2</a:t>
            </a:r>
            <a:r>
              <a:rPr lang="en-US" dirty="0">
                <a:solidFill>
                  <a:schemeClr val="accent4"/>
                </a:solidFill>
              </a:rPr>
              <a:t>:  </a:t>
            </a:r>
            <a:r>
              <a:rPr lang="en-US" dirty="0"/>
              <a:t>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use item j.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sp>
        <p:nvSpPr>
          <p:cNvPr id="35" name="Cloud 34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212871" y="5226740"/>
            <a:ext cx="16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05854" y="5297906"/>
            <a:ext cx="300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Capacity 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8FF462-CDAA-7743-8716-5043F92D38EE}"/>
              </a:ext>
            </a:extLst>
          </p:cNvPr>
          <p:cNvSpPr txBox="1"/>
          <p:nvPr/>
        </p:nvSpPr>
        <p:spPr>
          <a:xfrm>
            <a:off x="1718725" y="5938072"/>
            <a:ext cx="570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K[</a:t>
            </a:r>
            <a:r>
              <a:rPr lang="en-US" sz="2400" dirty="0" err="1"/>
              <a:t>x,j</a:t>
            </a:r>
            <a:r>
              <a:rPr lang="en-US" sz="2400" dirty="0"/>
              <a:t>] = optimal solution for a knapsack of size x using only the first j items.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789DF-A0B6-0E4C-8971-42495D9C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8584798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1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not use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249" y="1711929"/>
            <a:ext cx="1510061" cy="151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252426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747" y="2254808"/>
            <a:ext cx="770672" cy="77067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j items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17609-CF58-964A-AFBE-3D1197127E0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558" y="5089609"/>
            <a:ext cx="3048691" cy="1653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A998C-F82B-704F-8B7D-C01EA62EB73E}"/>
              </a:ext>
            </a:extLst>
          </p:cNvPr>
          <p:cNvSpPr txBox="1"/>
          <p:nvPr/>
        </p:nvSpPr>
        <p:spPr>
          <a:xfrm>
            <a:off x="3407275" y="4341704"/>
            <a:ext cx="3129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lower-indexed problem should we solve to solve this problem?</a:t>
            </a:r>
          </a:p>
          <a:p>
            <a:pPr algn="ctr"/>
            <a:r>
              <a:rPr lang="en-US" dirty="0"/>
              <a:t>1 min think; (wait) 1 min share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FC2243A-8F50-7746-958A-AC251E4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2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  <p:bldP spid="13" grpId="0" animBg="1"/>
      <p:bldP spid="14" grpId="0"/>
      <p:bldP spid="42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610" y="4493641"/>
            <a:ext cx="1579589" cy="1579589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8584798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1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not use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this is an optimal solution for </a:t>
            </a:r>
            <a:r>
              <a:rPr lang="en-US" dirty="0">
                <a:solidFill>
                  <a:schemeClr val="accent1"/>
                </a:solidFill>
              </a:rPr>
              <a:t>j-1 items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249" y="1711929"/>
            <a:ext cx="1510061" cy="151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252426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5861872" y="5021432"/>
            <a:ext cx="565377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01383" y="5965140"/>
            <a:ext cx="3051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j-1 items.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sp>
        <p:nvSpPr>
          <p:cNvPr id="29" name="Cloud 28"/>
          <p:cNvSpPr/>
          <p:nvPr/>
        </p:nvSpPr>
        <p:spPr>
          <a:xfrm rot="324968">
            <a:off x="-583830" y="4703883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61" y="5684423"/>
            <a:ext cx="544059" cy="5440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61" y="5058626"/>
            <a:ext cx="480922" cy="4809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17" y="4874800"/>
            <a:ext cx="770672" cy="7706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09" y="5569932"/>
            <a:ext cx="788677" cy="7886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466" y="4995480"/>
            <a:ext cx="480922" cy="4809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0147" y="5562032"/>
            <a:ext cx="788677" cy="788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747" y="2254808"/>
            <a:ext cx="770672" cy="7706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104" y="5125651"/>
            <a:ext cx="770672" cy="77067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59749" y="6453589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First j-1 items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D36E4-873E-0545-8809-40233047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  <p:bldP spid="24" grpId="0"/>
      <p:bldP spid="29" grpId="0" animBg="1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47" y="1234606"/>
            <a:ext cx="78867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Case 2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uses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Then this is an optimal solution for </a:t>
            </a:r>
            <a:r>
              <a:rPr lang="en-US" dirty="0">
                <a:solidFill>
                  <a:schemeClr val="accent1"/>
                </a:solidFill>
              </a:rPr>
              <a:t>j-1 items </a:t>
            </a:r>
            <a:r>
              <a:rPr lang="en-US" dirty="0">
                <a:solidFill>
                  <a:srgbClr val="FF8600"/>
                </a:solidFill>
              </a:rPr>
              <a:t>and a smaller knapsack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554" y="1633653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321870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4867" y="3005362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</a:t>
            </a:r>
            <a:r>
              <a:rPr lang="en-US" dirty="0" err="1">
                <a:solidFill>
                  <a:schemeClr val="accent1"/>
                </a:solidFill>
              </a:rPr>
              <a:t>v</a:t>
            </a:r>
            <a:r>
              <a:rPr lang="en-US" baseline="-25000" dirty="0" err="1">
                <a:solidFill>
                  <a:schemeClr val="accent1"/>
                </a:solidFill>
              </a:rPr>
              <a:t>j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4637217"/>
            <a:ext cx="1139289" cy="11392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510" y="5262361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688790" y="5021432"/>
            <a:ext cx="7384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08783" y="5801509"/>
            <a:ext cx="3051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r>
              <a:rPr lang="mr-IN" dirty="0">
                <a:solidFill>
                  <a:srgbClr val="7030A0"/>
                </a:solidFill>
              </a:rPr>
              <a:t>–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j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 </a:t>
            </a:r>
            <a:r>
              <a:rPr lang="mr-IN" dirty="0">
                <a:solidFill>
                  <a:schemeClr val="accent1"/>
                </a:solidFill>
              </a:rPr>
              <a:t>–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</a:t>
            </a:r>
            <a:r>
              <a:rPr lang="en-US" baseline="-25000" dirty="0" err="1">
                <a:solidFill>
                  <a:schemeClr val="accent1"/>
                </a:solidFill>
              </a:rPr>
              <a:t>j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Use only the first j-1 items.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sp>
        <p:nvSpPr>
          <p:cNvPr id="29" name="Cloud 28"/>
          <p:cNvSpPr/>
          <p:nvPr/>
        </p:nvSpPr>
        <p:spPr>
          <a:xfrm rot="324968">
            <a:off x="-858363" y="4888548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28" y="5869088"/>
            <a:ext cx="544059" cy="5440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28" y="5270525"/>
            <a:ext cx="480922" cy="4809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84" y="5086699"/>
            <a:ext cx="770672" cy="7706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76" y="5781831"/>
            <a:ext cx="788677" cy="7886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719" y="2206231"/>
            <a:ext cx="670682" cy="6706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316" y="4815615"/>
            <a:ext cx="480922" cy="4809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997" y="5382167"/>
            <a:ext cx="788677" cy="7886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18022" y="6453588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j-1 items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98D26-072B-464C-8BCF-677E0505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8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2" y="1771712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4BF65-DB24-A94B-9769-848DF5A4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9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30155" cy="4351338"/>
          </a:xfrm>
        </p:spPr>
        <p:txBody>
          <a:bodyPr>
            <a:normAutofit/>
          </a:bodyPr>
          <a:lstStyle/>
          <a:p>
            <a:r>
              <a:rPr lang="en-US" dirty="0"/>
              <a:t>Let K[</a:t>
            </a:r>
            <a:r>
              <a:rPr lang="en-US" dirty="0" err="1"/>
              <a:t>x,j</a:t>
            </a:r>
            <a:r>
              <a:rPr lang="en-US" dirty="0"/>
              <a:t>] be the optimal value for: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capacity x,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with j items.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200" dirty="0"/>
              <a:t>K[</a:t>
            </a:r>
            <a:r>
              <a:rPr lang="en-US" sz="3200" dirty="0" err="1"/>
              <a:t>x,j</a:t>
            </a:r>
            <a:r>
              <a:rPr lang="en-US" sz="3200" dirty="0"/>
              <a:t>] = max{ </a:t>
            </a:r>
            <a:r>
              <a:rPr lang="en-US" sz="3200" dirty="0">
                <a:solidFill>
                  <a:srgbClr val="CF6E6C"/>
                </a:solidFill>
              </a:rPr>
              <a:t>K[x, j-1] 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  <a:r>
              <a:rPr lang="en-US" sz="3200" dirty="0">
                <a:solidFill>
                  <a:schemeClr val="accent6"/>
                </a:solidFill>
              </a:rPr>
              <a:t>K[x </a:t>
            </a:r>
            <a:r>
              <a:rPr lang="mr-IN" sz="3200" dirty="0">
                <a:solidFill>
                  <a:schemeClr val="accent6"/>
                </a:solidFill>
              </a:rPr>
              <a:t>–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w</a:t>
            </a:r>
            <a:r>
              <a:rPr lang="en-US" sz="3200" baseline="-25000" dirty="0" err="1">
                <a:solidFill>
                  <a:schemeClr val="accent6"/>
                </a:solidFill>
              </a:rPr>
              <a:t>j</a:t>
            </a:r>
            <a:r>
              <a:rPr lang="en-US" sz="3200" baseline="-25000" dirty="0">
                <a:solidFill>
                  <a:schemeClr val="accent6"/>
                </a:solidFill>
              </a:rPr>
              <a:t>, </a:t>
            </a:r>
            <a:r>
              <a:rPr lang="en-US" sz="3200" dirty="0">
                <a:solidFill>
                  <a:schemeClr val="accent6"/>
                </a:solidFill>
              </a:rPr>
              <a:t>j-1] + </a:t>
            </a:r>
            <a:r>
              <a:rPr lang="en-US" sz="3200" dirty="0" err="1">
                <a:solidFill>
                  <a:schemeClr val="accent6"/>
                </a:solidFill>
              </a:rPr>
              <a:t>v</a:t>
            </a:r>
            <a:r>
              <a:rPr lang="en-US" sz="3200" baseline="-25000" dirty="0" err="1">
                <a:solidFill>
                  <a:schemeClr val="accent6"/>
                </a:solidFill>
              </a:rPr>
              <a:t>j</a:t>
            </a:r>
            <a:r>
              <a:rPr lang="en-US" sz="3200" baseline="-250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}</a:t>
            </a:r>
          </a:p>
          <a:p>
            <a:pPr marL="0" indent="0" algn="ctr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400" dirty="0"/>
          </a:p>
          <a:p>
            <a:r>
              <a:rPr lang="en-US" sz="2400" dirty="0"/>
              <a:t>(And K[x,0] = 0 and K[0,j] = 0).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8234" y="4231071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Case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63519" y="4272107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Case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55312-4E25-A245-86BD-9338E870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2B845-C535-2044-8B61-5588C34F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" y="0"/>
            <a:ext cx="7886700" cy="1040639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1D</a:t>
            </a:r>
            <a:r>
              <a:rPr lang="zh-CN" altLang="en-US" sz="3600" b="1" dirty="0"/>
              <a:t>数组上的动态规划</a:t>
            </a:r>
            <a:endParaRPr 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A70597-D401-D744-A89B-3BDA720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4224" y="1146881"/>
            <a:ext cx="4857750" cy="4351338"/>
          </a:xfrm>
        </p:spPr>
        <p:txBody>
          <a:bodyPr/>
          <a:lstStyle/>
          <a:p>
            <a:pPr lvl="1"/>
            <a:r>
              <a:rPr lang="en-US" altLang="zh-CN" b="1" dirty="0"/>
              <a:t>Weighted</a:t>
            </a:r>
            <a:r>
              <a:rPr lang="zh-CN" altLang="en-US" b="1" dirty="0"/>
              <a:t> </a:t>
            </a:r>
            <a:r>
              <a:rPr lang="en-US" altLang="zh-CN" b="1" dirty="0"/>
              <a:t>Interval</a:t>
            </a:r>
            <a:r>
              <a:rPr lang="zh-CN" altLang="en-US" b="1" dirty="0"/>
              <a:t> </a:t>
            </a:r>
            <a:r>
              <a:rPr lang="en-US" altLang="zh-CN" b="1" dirty="0"/>
              <a:t>Scheduling</a:t>
            </a:r>
          </a:p>
          <a:p>
            <a:pPr lvl="2"/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initial</a:t>
            </a:r>
            <a:r>
              <a:rPr lang="zh-CN" altLang="en-US" sz="2400" dirty="0"/>
              <a:t> </a:t>
            </a:r>
            <a:r>
              <a:rPr lang="en-US" altLang="zh-CN" sz="2400" dirty="0"/>
              <a:t>value: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opt(0)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=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0</a:t>
            </a:r>
          </a:p>
          <a:p>
            <a:pPr lvl="2"/>
            <a:r>
              <a:rPr lang="en-US" altLang="zh-CN" sz="2400" dirty="0">
                <a:solidFill>
                  <a:srgbClr val="00B050"/>
                </a:solidFill>
              </a:rPr>
              <a:t>opt(j)</a:t>
            </a:r>
            <a:r>
              <a:rPr lang="en-US" altLang="zh-CN" sz="2400" dirty="0"/>
              <a:t> is</a:t>
            </a:r>
            <a:r>
              <a:rPr lang="zh-CN" altLang="en-US" sz="2400" dirty="0"/>
              <a:t> </a:t>
            </a:r>
            <a:r>
              <a:rPr lang="en-US" altLang="zh-CN" sz="2400" dirty="0"/>
              <a:t>related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sub-problem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opt(j − 1) and opt(p(j)).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lvl="2"/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values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opt(j − 1)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and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opt(p(j)),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calculate</a:t>
            </a:r>
            <a:r>
              <a:rPr lang="zh-CN" altLang="en-US" sz="2400" dirty="0"/>
              <a:t> </a:t>
            </a:r>
            <a:r>
              <a:rPr lang="en-US" altLang="zh-CN" sz="2400" dirty="0"/>
              <a:t>opt(j).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B894DA-B665-3648-B379-4F0FE6BB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76" y="5777470"/>
            <a:ext cx="7670347" cy="8870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7791D3-1D76-DA47-9118-6B8F13AFFB67}"/>
              </a:ext>
            </a:extLst>
          </p:cNvPr>
          <p:cNvSpPr txBox="1"/>
          <p:nvPr/>
        </p:nvSpPr>
        <p:spPr>
          <a:xfrm>
            <a:off x="4629301" y="106242"/>
            <a:ext cx="796671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memoized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-WIS(j)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if (j == 0) return 0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else if (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M[j] has been computed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) </a:t>
            </a:r>
            <a:endParaRPr lang="en-US" altLang="zh-CN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   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return M[j]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else {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leaveWeight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memoized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-WIS(j-1)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takeWeight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= v[j] +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memoized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-WIS(p[j])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	if ( 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leaveWeight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 &gt; 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takeWeight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)</a:t>
            </a:r>
          </a:p>
          <a:p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	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		M[j] =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leaveWeight</a:t>
            </a:r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		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pred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[j] = j-1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	} </a:t>
            </a:r>
          </a:p>
          <a:p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	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else </a:t>
            </a:r>
          </a:p>
          <a:p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	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		M[j] =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takeWeight</a:t>
            </a:r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		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pred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[j] = p[j]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	}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	return M[j];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     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} </a:t>
            </a:r>
          </a:p>
          <a:p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}</a:t>
            </a:r>
          </a:p>
          <a:p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F1B17B3B-D403-0442-8B98-A0DD9457C1AD}"/>
              </a:ext>
            </a:extLst>
          </p:cNvPr>
          <p:cNvSpPr txBox="1"/>
          <p:nvPr/>
        </p:nvSpPr>
        <p:spPr>
          <a:xfrm rot="1198211">
            <a:off x="6741981" y="4741763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O(n)</a:t>
            </a:r>
          </a:p>
        </p:txBody>
      </p:sp>
    </p:spTree>
    <p:extLst>
      <p:ext uri="{BB962C8B-B14F-4D97-AF65-F5344CB8AC3E}">
        <p14:creationId xmlns:p14="http://schemas.microsoft.com/office/powerpoint/2010/main" val="39232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196950" y="2651387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D3F78-279B-CA4C-A39E-A8CD9AA1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/>
                  <a:t>for</a:t>
                </a:r>
                <a:r>
                  <a:rPr lang="en-US" sz="2800" dirty="0"/>
                  <a:t> x = 1,</a:t>
                </a:r>
                <a:r>
                  <a:rPr lang="mr-IN" sz="2800" dirty="0"/>
                  <a:t>…</a:t>
                </a:r>
                <a:r>
                  <a:rPr lang="en-US" sz="2800" dirty="0"/>
                  <a:t>,W:</a:t>
                </a:r>
              </a:p>
              <a:p>
                <a:pPr lvl="2"/>
                <a:r>
                  <a:rPr lang="en-US" sz="2800" b="1" dirty="0"/>
                  <a:t>for</a:t>
                </a:r>
                <a:r>
                  <a:rPr lang="en-US" sz="2800" dirty="0"/>
                  <a:t> j = 1,</a:t>
                </a:r>
                <a:r>
                  <a:rPr lang="mr-IN" sz="2800" dirty="0"/>
                  <a:t>…</a:t>
                </a:r>
                <a:r>
                  <a:rPr lang="en-US" sz="2800" dirty="0"/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800" dirty="0">
                    <a:solidFill>
                      <a:srgbClr val="CF6E6C"/>
                    </a:solidFill>
                  </a:rPr>
                  <a:t>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K[</a:t>
                </a:r>
                <a:r>
                  <a:rPr lang="en-US" sz="2800" dirty="0" err="1"/>
                  <a:t>x,j</a:t>
                </a:r>
                <a:r>
                  <a:rPr lang="en-US" sz="2800" dirty="0"/>
                  <a:t>],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K[x </a:t>
                </a:r>
                <a:r>
                  <a:rPr lang="mr-IN" sz="2800" dirty="0">
                    <a:solidFill>
                      <a:schemeClr val="accent6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6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6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6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6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/>
                  <a:t>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428402" y="3816628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Case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77664" y="4620068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Case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6790" y="6162171"/>
            <a:ext cx="3826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Running time O(</a:t>
            </a:r>
            <a:r>
              <a:rPr lang="en-US" sz="2800" dirty="0" err="1">
                <a:solidFill>
                  <a:schemeClr val="accent1"/>
                </a:solidFill>
              </a:rPr>
              <a:t>nW</a:t>
            </a:r>
            <a:r>
              <a:rPr lang="en-US" sz="28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43ABA-65F7-E045-9973-B56C70D8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40E5D-8564-8142-AE35-57255B01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5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5E1A6-AF98-5F44-8A0C-9648906B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14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19537" y="2015069"/>
            <a:ext cx="693523" cy="699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2813060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6584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200107" y="201560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17568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11091" y="2714529"/>
            <a:ext cx="693523" cy="699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04615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98138" y="271506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17568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11091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4615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98138" y="341384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17568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811091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04615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98138" y="4111638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6E6C2-0DB4-4B42-BD0A-865D92A3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95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B2D22-C4A4-224C-8974-BE15E87E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8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85E15-5810-6A4D-813C-3F37DF08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665BA-118B-AB4B-911C-5D282243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91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F5329-15FD-EB4C-8CBF-E1FE3E7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8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0" y="3610496"/>
            <a:ext cx="478947" cy="435192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67E5C-EBF1-6C4F-8CF6-90B6C480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B6ACB-4CB8-7A4E-A60B-2CA10635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61" y="152647"/>
            <a:ext cx="7886700" cy="580096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1D</a:t>
            </a:r>
            <a:r>
              <a:rPr lang="zh-CN" altLang="en-US" b="1" dirty="0"/>
              <a:t> 数组价值函数表示，</a:t>
            </a:r>
            <a:r>
              <a:rPr lang="en-US" altLang="zh-CN" b="1" dirty="0"/>
              <a:t>2D</a:t>
            </a:r>
            <a:r>
              <a:rPr lang="zh-CN" altLang="en-US" b="1" dirty="0"/>
              <a:t>计算</a:t>
            </a:r>
            <a:endParaRPr 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75072C-5D00-4D4F-A6A9-04D99AECC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35" y="895323"/>
            <a:ext cx="7886700" cy="5067354"/>
          </a:xfrm>
        </p:spPr>
        <p:txBody>
          <a:bodyPr/>
          <a:lstStyle/>
          <a:p>
            <a:pPr lvl="1"/>
            <a:r>
              <a:rPr lang="zh-CN" altLang="en-US" b="1" dirty="0"/>
              <a:t>无限背包问题</a:t>
            </a:r>
            <a:endParaRPr lang="en-US" altLang="zh-CN" b="1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EF83AD-DEE6-B84A-89FF-4A0F69A14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51"/>
          <a:stretch/>
        </p:blipFill>
        <p:spPr>
          <a:xfrm>
            <a:off x="818765" y="1411492"/>
            <a:ext cx="6363043" cy="15899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3B6299-8DE5-9E41-8B42-6016BF1BFC24}"/>
              </a:ext>
            </a:extLst>
          </p:cNvPr>
          <p:cNvSpPr txBox="1"/>
          <p:nvPr/>
        </p:nvSpPr>
        <p:spPr>
          <a:xfrm>
            <a:off x="1962192" y="316739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800" dirty="0">
                <a:solidFill>
                  <a:schemeClr val="accent1"/>
                </a:solidFill>
              </a:rPr>
              <a:t>K[x] = max</a:t>
            </a:r>
            <a:r>
              <a:rPr lang="en-US" altLang="zh-CN" sz="2800" baseline="-25000" dirty="0">
                <a:solidFill>
                  <a:schemeClr val="accent1"/>
                </a:solidFill>
              </a:rPr>
              <a:t>i</a:t>
            </a:r>
            <a:r>
              <a:rPr lang="en-US" altLang="zh-CN" sz="2800" dirty="0">
                <a:solidFill>
                  <a:schemeClr val="accent1"/>
                </a:solidFill>
              </a:rPr>
              <a:t> { </a:t>
            </a:r>
            <a:r>
              <a:rPr lang="en-US" altLang="zh-CN" sz="2800" dirty="0">
                <a:solidFill>
                  <a:schemeClr val="accent4"/>
                </a:solidFill>
              </a:rPr>
              <a:t>K[x </a:t>
            </a:r>
            <a:r>
              <a:rPr lang="mr-IN" altLang="zh-CN" sz="2800" dirty="0">
                <a:solidFill>
                  <a:schemeClr val="accent4"/>
                </a:solidFill>
              </a:rPr>
              <a:t>–</a:t>
            </a:r>
            <a:r>
              <a:rPr lang="en-US" altLang="zh-CN" sz="2800" dirty="0">
                <a:solidFill>
                  <a:schemeClr val="accent4"/>
                </a:solidFill>
              </a:rPr>
              <a:t> </a:t>
            </a:r>
            <a:r>
              <a:rPr lang="en-US" altLang="zh-CN" sz="2800" dirty="0" err="1">
                <a:solidFill>
                  <a:schemeClr val="accent4"/>
                </a:solidFill>
              </a:rPr>
              <a:t>w</a:t>
            </a:r>
            <a:r>
              <a:rPr lang="en-US" altLang="zh-CN" sz="2800" baseline="-25000" dirty="0" err="1">
                <a:solidFill>
                  <a:schemeClr val="accent4"/>
                </a:solidFill>
              </a:rPr>
              <a:t>i</a:t>
            </a:r>
            <a:r>
              <a:rPr lang="en-US" altLang="zh-CN" sz="2800" dirty="0">
                <a:solidFill>
                  <a:schemeClr val="accent4"/>
                </a:solidFill>
              </a:rPr>
              <a:t>] </a:t>
            </a:r>
            <a:r>
              <a:rPr lang="en-US" altLang="zh-CN" sz="2800" dirty="0">
                <a:solidFill>
                  <a:schemeClr val="accent1"/>
                </a:solidFill>
              </a:rPr>
              <a:t>+ </a:t>
            </a:r>
            <a:r>
              <a:rPr lang="en-US" altLang="zh-CN" sz="2800" dirty="0">
                <a:solidFill>
                  <a:schemeClr val="accent5"/>
                </a:solidFill>
              </a:rPr>
              <a:t>v</a:t>
            </a:r>
            <a:r>
              <a:rPr lang="en-US" altLang="zh-CN" sz="2800" baseline="-25000" dirty="0">
                <a:solidFill>
                  <a:schemeClr val="accent5"/>
                </a:solidFill>
              </a:rPr>
              <a:t>i</a:t>
            </a:r>
            <a:r>
              <a:rPr lang="en-US" altLang="zh-CN" sz="2800" baseline="-25000" dirty="0">
                <a:solidFill>
                  <a:schemeClr val="accent1"/>
                </a:solidFill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C103EDA-EBEE-4E41-A145-F507FC936D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0713" y="3877669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UnboundedKnapsack(</a:t>
                </a:r>
                <a:r>
                  <a:rPr lang="en-US" sz="2400" dirty="0">
                    <a:solidFill>
                      <a:srgbClr val="7030A0"/>
                    </a:solidFill>
                  </a:rPr>
                  <a:t>W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values</a:t>
                </a:r>
                <a:r>
                  <a:rPr lang="en-US" sz="2400" dirty="0"/>
                  <a:t>):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sz="2000" b="1" dirty="0">
                    <a:solidFill>
                      <a:srgbClr val="C00000"/>
                    </a:solidFill>
                  </a:rPr>
                  <a:t>for</a:t>
                </a:r>
                <a:r>
                  <a:rPr lang="en-US" sz="2000" dirty="0">
                    <a:solidFill>
                      <a:srgbClr val="C00000"/>
                    </a:solidFill>
                  </a:rPr>
                  <a:t> x = 1, </a:t>
                </a:r>
                <a:r>
                  <a:rPr lang="mr-IN" sz="2000" dirty="0">
                    <a:solidFill>
                      <a:srgbClr val="C00000"/>
                    </a:solidFill>
                  </a:rPr>
                  <a:t>…</a:t>
                </a:r>
                <a:r>
                  <a:rPr lang="en-US" sz="2000" dirty="0">
                    <a:solidFill>
                      <a:srgbClr val="C00000"/>
                    </a:solidFill>
                  </a:rPr>
                  <a:t>, W:</a:t>
                </a:r>
              </a:p>
              <a:p>
                <a:pPr lvl="2"/>
                <a:r>
                  <a:rPr lang="en-US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b="1" dirty="0">
                    <a:solidFill>
                      <a:srgbClr val="C00000"/>
                    </a:solidFill>
                  </a:rPr>
                  <a:t>for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err="1">
                    <a:solidFill>
                      <a:srgbClr val="C00000"/>
                    </a:solidFill>
                  </a:rPr>
                  <a:t>i</a:t>
                </a:r>
                <a:r>
                  <a:rPr lang="en-US" dirty="0">
                    <a:solidFill>
                      <a:srgbClr val="C00000"/>
                    </a:solidFill>
                  </a:rPr>
                  <a:t> = 1, </a:t>
                </a:r>
                <a:r>
                  <a:rPr lang="mr-IN" dirty="0">
                    <a:solidFill>
                      <a:srgbClr val="C00000"/>
                    </a:solidFill>
                  </a:rPr>
                  <a:t>…</a:t>
                </a:r>
                <a:r>
                  <a:rPr lang="en-US" dirty="0">
                    <a:solidFill>
                      <a:srgbClr val="C00000"/>
                    </a:solidFill>
                  </a:rPr>
                  <a:t>, n:</a:t>
                </a:r>
              </a:p>
              <a:p>
                <a:pPr lvl="3"/>
                <a:r>
                  <a:rPr lang="en-US" sz="20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0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0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sz="2000" dirty="0">
                    <a:solidFill>
                      <a:schemeClr val="tx2"/>
                    </a:solidFill>
                  </a:rPr>
                  <a:t> K[W]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C103EDA-EBEE-4E41-A145-F507FC936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13" y="3877669"/>
                <a:ext cx="7886700" cy="4351338"/>
              </a:xfrm>
              <a:prstGeom prst="rect">
                <a:avLst/>
              </a:prstGeom>
              <a:blipFill>
                <a:blip r:embed="rId3"/>
                <a:stretch>
                  <a:fillRect l="-963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4">
            <a:extLst>
              <a:ext uri="{FF2B5EF4-FFF2-40B4-BE49-F238E27FC236}">
                <a16:creationId xmlns:a16="http://schemas.microsoft.com/office/drawing/2014/main" id="{ED272EA9-EBBE-EF48-A2B3-887C78FB1113}"/>
              </a:ext>
            </a:extLst>
          </p:cNvPr>
          <p:cNvSpPr txBox="1"/>
          <p:nvPr/>
        </p:nvSpPr>
        <p:spPr>
          <a:xfrm rot="1198211">
            <a:off x="6398933" y="4919144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</a:t>
            </a:r>
            <a:r>
              <a:rPr lang="en-US" sz="2800" b="1" dirty="0" err="1">
                <a:solidFill>
                  <a:srgbClr val="CF6E6C"/>
                </a:solidFill>
              </a:rPr>
              <a:t>nW</a:t>
            </a:r>
            <a:r>
              <a:rPr lang="en-US" sz="2800" b="1" dirty="0">
                <a:solidFill>
                  <a:srgbClr val="CF6E6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56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C1522-9A1B-5746-9E1D-3DEFB801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F135D-F6E6-3B4F-8C10-126DD6A5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8B383-1C15-8248-A0FD-6C074B21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6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106ADA-84B7-494F-85B6-54B5D997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9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3602110"/>
            <a:ext cx="478947" cy="43519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C3308B-483E-9047-9F77-B6DE6425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E7898-583F-5741-AE9B-3043F96D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93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53885" y="4445866"/>
            <a:ext cx="364489" cy="33119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053" y="4387323"/>
            <a:ext cx="355295" cy="3228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D6515-C77D-1F48-9433-A71D7D5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87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D4BFA-A5C0-C344-9806-E866DE16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2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9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43521" y="3766057"/>
            <a:ext cx="3009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 the optimal solution is to put one watermelon in your knapsack!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E0F0E-AF0C-B24D-8FE6-791E5CBD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1" y="3762558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37" y="5647160"/>
            <a:ext cx="828825" cy="1283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27" y="5827395"/>
            <a:ext cx="4480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You do this one!</a:t>
            </a:r>
          </a:p>
          <a:p>
            <a:r>
              <a:rPr lang="en-US" dirty="0">
                <a:solidFill>
                  <a:srgbClr val="B400AB"/>
                </a:solidFill>
              </a:rPr>
              <a:t>(We did it on the slide in the previous example, just not in the pseudocode!)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A02CB-1176-BD42-9D1C-79DFD666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7D2F3-A50F-E74D-A4E6-D9682054F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5497"/>
            <a:ext cx="7886700" cy="5221466"/>
          </a:xfrm>
        </p:spPr>
        <p:txBody>
          <a:bodyPr/>
          <a:lstStyle/>
          <a:p>
            <a:r>
              <a:rPr lang="en-US" dirty="0" err="1"/>
              <a:t>最长公共子序列</a:t>
            </a:r>
            <a:r>
              <a:rPr lang="en-US" altLang="zh-CN" dirty="0" err="1"/>
              <a:t>LCS</a:t>
            </a:r>
            <a:r>
              <a:rPr lang="zh-CN" altLang="en-US" dirty="0"/>
              <a:t>问题：</a:t>
            </a:r>
            <a:endParaRPr 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E18563A-75E9-5749-B510-F5033329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61" y="152647"/>
            <a:ext cx="7886700" cy="580096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2D</a:t>
            </a:r>
            <a:r>
              <a:rPr lang="zh-CN" altLang="en-US" b="1" dirty="0"/>
              <a:t>数组价值函数表示，</a:t>
            </a:r>
            <a:r>
              <a:rPr lang="en-US" altLang="zh-CN" b="1" dirty="0"/>
              <a:t>2D</a:t>
            </a:r>
            <a:r>
              <a:rPr lang="zh-CN" altLang="en-US" b="1" dirty="0"/>
              <a:t>计算</a:t>
            </a:r>
            <a:endParaRPr lang="en-US" altLang="zh-CN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FF18D0-0A98-F445-BEBD-1DA0D1FF10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388" y="1555467"/>
                <a:ext cx="8292612" cy="137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00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sz="200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sz="200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              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sz="2000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sz="200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=0 </m:t>
                            </m:r>
                            <m:r>
                              <m:rPr>
                                <m:nor/>
                              </m:rPr>
                              <a:rPr lang="en-US" sz="2000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a:rPr lang="en-US" sz="200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−1,</m:t>
                                </m:r>
                                <m: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sz="20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and</m:t>
                            </m:r>
                            <m:r>
                              <m:rPr>
                                <m:nor/>
                              </m:rPr>
                              <a:rPr lang="en-US" sz="20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0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sz="200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20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sz="200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≠</m:t>
                            </m:r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00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and</m:t>
                            </m:r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FF18D0-0A98-F445-BEBD-1DA0D1FF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88" y="1555467"/>
                <a:ext cx="8292612" cy="1374775"/>
              </a:xfrm>
              <a:prstGeom prst="rect">
                <a:avLst/>
              </a:prstGeom>
              <a:blipFill>
                <a:blip r:embed="rId2"/>
                <a:stretch>
                  <a:fillRect l="-10413" t="-198165" b="-25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8E1B28-98A9-BF4E-9511-8D211A3CE6EB}"/>
              </a:ext>
            </a:extLst>
          </p:cNvPr>
          <p:cNvSpPr txBox="1">
            <a:spLocks/>
          </p:cNvSpPr>
          <p:nvPr/>
        </p:nvSpPr>
        <p:spPr>
          <a:xfrm>
            <a:off x="942975" y="3023898"/>
            <a:ext cx="7886700" cy="477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LCS</a:t>
            </a:r>
            <a:r>
              <a:rPr lang="en-US" dirty="0"/>
              <a:t>(X, Y):</a:t>
            </a:r>
          </a:p>
          <a:p>
            <a:pPr lvl="1"/>
            <a:r>
              <a:rPr lang="en-US" dirty="0">
                <a:solidFill>
                  <a:srgbClr val="E95669"/>
                </a:solidFill>
              </a:rPr>
              <a:t>C[i,0] = C[0,j] = 0 for all </a:t>
            </a:r>
            <a:r>
              <a:rPr lang="en-US" dirty="0" err="1">
                <a:solidFill>
                  <a:srgbClr val="E95669"/>
                </a:solidFill>
              </a:rPr>
              <a:t>i</a:t>
            </a:r>
            <a:r>
              <a:rPr lang="en-US" dirty="0">
                <a:solidFill>
                  <a:srgbClr val="E95669"/>
                </a:solidFill>
              </a:rPr>
              <a:t> = 0,</a:t>
            </a:r>
            <a:r>
              <a:rPr lang="mr-IN" dirty="0">
                <a:solidFill>
                  <a:srgbClr val="E95669"/>
                </a:solidFill>
              </a:rPr>
              <a:t>…</a:t>
            </a:r>
            <a:r>
              <a:rPr lang="en-US" dirty="0">
                <a:solidFill>
                  <a:srgbClr val="E95669"/>
                </a:solidFill>
              </a:rPr>
              <a:t>,m, j=0,</a:t>
            </a:r>
            <a:r>
              <a:rPr lang="mr-IN" dirty="0">
                <a:solidFill>
                  <a:srgbClr val="E95669"/>
                </a:solidFill>
              </a:rPr>
              <a:t>…</a:t>
            </a:r>
            <a:r>
              <a:rPr lang="en-US" dirty="0">
                <a:solidFill>
                  <a:srgbClr val="E95669"/>
                </a:solidFill>
              </a:rPr>
              <a:t>n.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For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= 1,</a:t>
            </a:r>
            <a:r>
              <a:rPr lang="mr-IN" dirty="0">
                <a:solidFill>
                  <a:srgbClr val="C00000"/>
                </a:solidFill>
              </a:rPr>
              <a:t>…</a:t>
            </a:r>
            <a:r>
              <a:rPr lang="en-US" dirty="0">
                <a:solidFill>
                  <a:srgbClr val="C00000"/>
                </a:solidFill>
              </a:rPr>
              <a:t>,m and j = 1,</a:t>
            </a:r>
            <a:r>
              <a:rPr lang="mr-IN" dirty="0">
                <a:solidFill>
                  <a:srgbClr val="C00000"/>
                </a:solidFill>
              </a:rPr>
              <a:t>…</a:t>
            </a:r>
            <a:r>
              <a:rPr lang="en-US" dirty="0">
                <a:solidFill>
                  <a:srgbClr val="C00000"/>
                </a:solidFill>
              </a:rPr>
              <a:t>,n:</a:t>
            </a:r>
          </a:p>
          <a:p>
            <a:pPr lvl="2"/>
            <a:r>
              <a:rPr lang="en-US" sz="2400" b="1" dirty="0">
                <a:solidFill>
                  <a:schemeClr val="accent1"/>
                </a:solidFill>
              </a:rPr>
              <a:t>If </a:t>
            </a:r>
            <a:r>
              <a:rPr lang="en-US" sz="2400" dirty="0">
                <a:solidFill>
                  <a:schemeClr val="accent1"/>
                </a:solidFill>
              </a:rPr>
              <a:t>X[</a:t>
            </a:r>
            <a:r>
              <a:rPr lang="en-US" sz="2400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] = Y[j]:</a:t>
            </a:r>
          </a:p>
          <a:p>
            <a:pPr lvl="3"/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C[i-1,j-1]  + 1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</a:rPr>
              <a:t>Else:</a:t>
            </a:r>
          </a:p>
          <a:p>
            <a:pPr lvl="3"/>
            <a:r>
              <a:rPr lang="en-US" sz="2400" dirty="0">
                <a:solidFill>
                  <a:schemeClr val="accent4"/>
                </a:solidFill>
              </a:rPr>
              <a:t>C[</a:t>
            </a:r>
            <a:r>
              <a:rPr lang="en-US" sz="2400" dirty="0" err="1">
                <a:solidFill>
                  <a:schemeClr val="accent4"/>
                </a:solidFill>
              </a:rPr>
              <a:t>i,j</a:t>
            </a:r>
            <a:r>
              <a:rPr lang="en-US" sz="2400" dirty="0">
                <a:solidFill>
                  <a:schemeClr val="accent4"/>
                </a:solidFill>
              </a:rPr>
              <a:t>] = max{ C[i,j-1], C[i-1,j] }</a:t>
            </a:r>
          </a:p>
          <a:p>
            <a:pPr lvl="1"/>
            <a:r>
              <a:rPr lang="en-US" dirty="0"/>
              <a:t>Return C[</a:t>
            </a:r>
            <a:r>
              <a:rPr lang="en-US" dirty="0" err="1"/>
              <a:t>m,n</a:t>
            </a:r>
            <a:r>
              <a:rPr lang="en-US" dirty="0"/>
              <a:t>]</a:t>
            </a:r>
          </a:p>
          <a:p>
            <a:pPr lvl="2"/>
            <a:endParaRPr lang="en-US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4ACD180-CC00-B047-8E61-0778D8E5AE3B}"/>
              </a:ext>
            </a:extLst>
          </p:cNvPr>
          <p:cNvSpPr txBox="1"/>
          <p:nvPr/>
        </p:nvSpPr>
        <p:spPr>
          <a:xfrm rot="1198211">
            <a:off x="6398931" y="4522473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O(nm)</a:t>
            </a:r>
          </a:p>
        </p:txBody>
      </p:sp>
    </p:spTree>
    <p:extLst>
      <p:ext uri="{BB962C8B-B14F-4D97-AF65-F5344CB8AC3E}">
        <p14:creationId xmlns:p14="http://schemas.microsoft.com/office/powerpoint/2010/main" val="39584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97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95382"/>
            <a:ext cx="7886700" cy="4351338"/>
          </a:xfrm>
        </p:spPr>
        <p:txBody>
          <a:bodyPr/>
          <a:lstStyle/>
          <a:p>
            <a:r>
              <a:rPr lang="en-US" altLang="zh-CN" b="1" dirty="0"/>
              <a:t>0-1</a:t>
            </a:r>
            <a:r>
              <a:rPr lang="zh-CN" altLang="en-US" b="1" dirty="0"/>
              <a:t>背包问题</a:t>
            </a:r>
            <a:endParaRPr lang="en-US" b="1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are n items and our knapsack has capacity W.</a:t>
            </a:r>
          </a:p>
          <a:p>
            <a:pPr lvl="1"/>
            <a:r>
              <a:rPr lang="en-US" altLang="zh-CN" b="1" dirty="0">
                <a:solidFill>
                  <a:schemeClr val="accent4"/>
                </a:solidFill>
              </a:rPr>
              <a:t>2D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Cost</a:t>
            </a:r>
            <a:r>
              <a:rPr lang="zh-CN" altLang="en-US" b="1" dirty="0">
                <a:solidFill>
                  <a:schemeClr val="accent4"/>
                </a:solidFill>
              </a:rPr>
              <a:t>函数，</a:t>
            </a:r>
            <a:r>
              <a:rPr lang="en-US" altLang="zh-CN" b="1" dirty="0">
                <a:solidFill>
                  <a:schemeClr val="accent4"/>
                </a:solidFill>
              </a:rPr>
              <a:t>2D</a:t>
            </a:r>
            <a:r>
              <a:rPr lang="zh-CN" altLang="en-US" b="1" dirty="0">
                <a:solidFill>
                  <a:schemeClr val="accent4"/>
                </a:solidFill>
              </a:rPr>
              <a:t>计算</a:t>
            </a:r>
            <a:endParaRPr lang="en-US" b="1" dirty="0">
              <a:solidFill>
                <a:schemeClr val="accent4"/>
              </a:solidFill>
            </a:endParaRPr>
          </a:p>
          <a:p>
            <a:pPr marL="0" indent="0" algn="ctr">
              <a:buNone/>
            </a:pPr>
            <a:r>
              <a:rPr lang="en-US" altLang="zh-CN" sz="3200" dirty="0"/>
              <a:t>K[</a:t>
            </a:r>
            <a:r>
              <a:rPr lang="en-US" altLang="zh-CN" sz="3200" dirty="0" err="1"/>
              <a:t>x,j</a:t>
            </a:r>
            <a:r>
              <a:rPr lang="en-US" altLang="zh-CN" sz="3200" dirty="0"/>
              <a:t>] = max{ </a:t>
            </a:r>
            <a:r>
              <a:rPr lang="en-US" altLang="zh-CN" sz="3200" dirty="0">
                <a:solidFill>
                  <a:srgbClr val="CF6E6C"/>
                </a:solidFill>
              </a:rPr>
              <a:t>K[x, j-1] </a:t>
            </a:r>
            <a:r>
              <a:rPr lang="en-US" altLang="zh-CN" sz="3200" dirty="0">
                <a:solidFill>
                  <a:schemeClr val="accent1"/>
                </a:solidFill>
              </a:rPr>
              <a:t>, </a:t>
            </a:r>
            <a:r>
              <a:rPr lang="en-US" altLang="zh-CN" sz="3200" dirty="0">
                <a:solidFill>
                  <a:schemeClr val="accent6"/>
                </a:solidFill>
              </a:rPr>
              <a:t>K[x </a:t>
            </a:r>
            <a:r>
              <a:rPr lang="mr-IN" altLang="zh-CN" sz="3200" dirty="0">
                <a:solidFill>
                  <a:schemeClr val="accent6"/>
                </a:solidFill>
              </a:rPr>
              <a:t>–</a:t>
            </a:r>
            <a:r>
              <a:rPr lang="en-US" altLang="zh-CN" sz="3200" dirty="0">
                <a:solidFill>
                  <a:schemeClr val="accent6"/>
                </a:solidFill>
              </a:rPr>
              <a:t> </a:t>
            </a:r>
            <a:r>
              <a:rPr lang="en-US" altLang="zh-CN" sz="3200" dirty="0" err="1">
                <a:solidFill>
                  <a:schemeClr val="accent6"/>
                </a:solidFill>
              </a:rPr>
              <a:t>w</a:t>
            </a:r>
            <a:r>
              <a:rPr lang="en-US" altLang="zh-CN" sz="3200" baseline="-25000" dirty="0" err="1">
                <a:solidFill>
                  <a:schemeClr val="accent6"/>
                </a:solidFill>
              </a:rPr>
              <a:t>j</a:t>
            </a:r>
            <a:r>
              <a:rPr lang="en-US" altLang="zh-CN" sz="3200" baseline="-25000" dirty="0">
                <a:solidFill>
                  <a:schemeClr val="accent6"/>
                </a:solidFill>
              </a:rPr>
              <a:t>, </a:t>
            </a:r>
            <a:r>
              <a:rPr lang="en-US" altLang="zh-CN" sz="3200" dirty="0">
                <a:solidFill>
                  <a:schemeClr val="accent6"/>
                </a:solidFill>
              </a:rPr>
              <a:t>j-1] + </a:t>
            </a:r>
            <a:r>
              <a:rPr lang="en-US" altLang="zh-CN" sz="3200" dirty="0" err="1">
                <a:solidFill>
                  <a:schemeClr val="accent6"/>
                </a:solidFill>
              </a:rPr>
              <a:t>v</a:t>
            </a:r>
            <a:r>
              <a:rPr lang="en-US" altLang="zh-CN" sz="3200" baseline="-25000" dirty="0" err="1">
                <a:solidFill>
                  <a:schemeClr val="accent6"/>
                </a:solidFill>
              </a:rPr>
              <a:t>j</a:t>
            </a:r>
            <a:r>
              <a:rPr lang="en-US" altLang="zh-CN" sz="3200" baseline="-25000" dirty="0">
                <a:solidFill>
                  <a:schemeClr val="accent6"/>
                </a:solidFill>
              </a:rPr>
              <a:t> </a:t>
            </a:r>
            <a:r>
              <a:rPr lang="en-US" altLang="zh-CN" sz="3200" dirty="0"/>
              <a:t>}</a:t>
            </a:r>
          </a:p>
          <a:p>
            <a:pPr marL="0" indent="0" algn="ctr">
              <a:buNone/>
            </a:pPr>
            <a:endParaRPr lang="en-US" altLang="zh-CN" sz="3200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28FD1-FFB0-F048-9DA2-CADBC572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7F8E7FA-6DA9-1B44-999F-1B44A7314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2858359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/>
                  <a:t>for</a:t>
                </a:r>
                <a:r>
                  <a:rPr lang="en-US" sz="2800" dirty="0"/>
                  <a:t> x = 1,</a:t>
                </a:r>
                <a:r>
                  <a:rPr lang="mr-IN" sz="2800" dirty="0"/>
                  <a:t>…</a:t>
                </a:r>
                <a:r>
                  <a:rPr lang="en-US" sz="2800" dirty="0"/>
                  <a:t>,W:</a:t>
                </a:r>
              </a:p>
              <a:p>
                <a:pPr lvl="2"/>
                <a:r>
                  <a:rPr lang="en-US" sz="2800" b="1" dirty="0"/>
                  <a:t>for</a:t>
                </a:r>
                <a:r>
                  <a:rPr lang="en-US" sz="2800" dirty="0"/>
                  <a:t> j = 1,</a:t>
                </a:r>
                <a:r>
                  <a:rPr lang="mr-IN" sz="2800" dirty="0"/>
                  <a:t>…</a:t>
                </a:r>
                <a:r>
                  <a:rPr lang="en-US" sz="2800" dirty="0"/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800" dirty="0">
                    <a:solidFill>
                      <a:srgbClr val="CF6E6C"/>
                    </a:solidFill>
                  </a:rPr>
                  <a:t>K[x, j-1]</a:t>
                </a:r>
              </a:p>
              <a:p>
                <a:pPr lvl="3"/>
                <a:r>
                  <a:rPr lang="en-US" sz="2800" b="1" dirty="0"/>
                  <a:t>if</a:t>
                </a:r>
                <a:r>
                  <a:rPr lang="en-US" sz="2800" dirty="0"/>
                  <a:t> </a:t>
                </a:r>
                <a:r>
                  <a:rPr lang="en-US" sz="2800" dirty="0" err="1"/>
                  <a:t>w</a:t>
                </a:r>
                <a:r>
                  <a:rPr lang="en-US" sz="2800" baseline="-25000" dirty="0" err="1"/>
                  <a:t>j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/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K[</a:t>
                </a:r>
                <a:r>
                  <a:rPr lang="en-US" sz="2800" dirty="0" err="1"/>
                  <a:t>x,j</a:t>
                </a:r>
                <a:r>
                  <a:rPr lang="en-US" sz="2800" dirty="0"/>
                  <a:t>],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K[x </a:t>
                </a:r>
                <a:r>
                  <a:rPr lang="mr-IN" sz="2800" dirty="0">
                    <a:solidFill>
                      <a:schemeClr val="accent6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6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6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6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6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/>
                  <a:t>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7F8E7FA-6DA9-1B44-999F-1B44A731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58359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4">
            <a:extLst>
              <a:ext uri="{FF2B5EF4-FFF2-40B4-BE49-F238E27FC236}">
                <a16:creationId xmlns:a16="http://schemas.microsoft.com/office/drawing/2014/main" id="{A01C05A2-6DE4-E349-BDF2-839818AFD8CE}"/>
              </a:ext>
            </a:extLst>
          </p:cNvPr>
          <p:cNvSpPr txBox="1"/>
          <p:nvPr/>
        </p:nvSpPr>
        <p:spPr>
          <a:xfrm rot="1198211">
            <a:off x="6043929" y="4210800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</a:t>
            </a:r>
            <a:r>
              <a:rPr lang="en-US" sz="2800" b="1" dirty="0" err="1">
                <a:solidFill>
                  <a:srgbClr val="CF6E6C"/>
                </a:solidFill>
              </a:rPr>
              <a:t>n</a:t>
            </a:r>
            <a:r>
              <a:rPr lang="en-US" altLang="zh-CN" sz="2800" b="1" dirty="0" err="1">
                <a:solidFill>
                  <a:srgbClr val="CF6E6C"/>
                </a:solidFill>
              </a:rPr>
              <a:t>W</a:t>
            </a:r>
            <a:r>
              <a:rPr lang="en-US" sz="2800" b="1" dirty="0">
                <a:solidFill>
                  <a:srgbClr val="CF6E6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60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31352" y="1794766"/>
            <a:ext cx="5676474" cy="2037209"/>
            <a:chOff x="1290690" y="2821926"/>
            <a:chExt cx="7644432" cy="308801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7109" y="2821926"/>
              <a:ext cx="3088013" cy="308801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7178" y="3306607"/>
              <a:ext cx="2090159" cy="209015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0690" y="3737889"/>
              <a:ext cx="1277775" cy="127777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871"/>
            <a:ext cx="7886700" cy="1325563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5747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How did we know which substructure to use in which variant of knapsack?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8319" y="4135352"/>
            <a:ext cx="6398863" cy="1671625"/>
            <a:chOff x="552794" y="2945285"/>
            <a:chExt cx="8874089" cy="2013556"/>
          </a:xfrm>
        </p:grpSpPr>
        <p:sp>
          <p:nvSpPr>
            <p:cNvPr id="4" name="Cloud 3"/>
            <p:cNvSpPr/>
            <p:nvPr/>
          </p:nvSpPr>
          <p:spPr>
            <a:xfrm rot="324968">
              <a:off x="5991588" y="2945285"/>
              <a:ext cx="3435295" cy="201355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6979" y="3867269"/>
              <a:ext cx="670682" cy="67068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7265" y="3543404"/>
              <a:ext cx="544059" cy="544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9314" y="3282675"/>
              <a:ext cx="480922" cy="4809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1509" y="3149614"/>
              <a:ext cx="770672" cy="7706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7322" y="3877948"/>
              <a:ext cx="788677" cy="788677"/>
            </a:xfrm>
            <a:prstGeom prst="rect">
              <a:avLst/>
            </a:prstGeom>
          </p:spPr>
        </p:pic>
        <p:sp>
          <p:nvSpPr>
            <p:cNvPr id="10" name="Cloud 9"/>
            <p:cNvSpPr/>
            <p:nvPr/>
          </p:nvSpPr>
          <p:spPr>
            <a:xfrm rot="324968">
              <a:off x="2959183" y="3389227"/>
              <a:ext cx="2324260" cy="1406381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2374" y="3860089"/>
              <a:ext cx="670682" cy="67068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1621" y="3615323"/>
              <a:ext cx="544059" cy="54405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7192" y="3695880"/>
              <a:ext cx="480922" cy="480922"/>
            </a:xfrm>
            <a:prstGeom prst="rect">
              <a:avLst/>
            </a:prstGeom>
          </p:spPr>
        </p:pic>
        <p:sp>
          <p:nvSpPr>
            <p:cNvPr id="14" name="Cloud 13"/>
            <p:cNvSpPr/>
            <p:nvPr/>
          </p:nvSpPr>
          <p:spPr>
            <a:xfrm rot="324968">
              <a:off x="552794" y="3611210"/>
              <a:ext cx="1494477" cy="122072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171" y="3962149"/>
              <a:ext cx="480922" cy="480922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104696" y="3617637"/>
            <a:ext cx="207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40517" y="2220634"/>
            <a:ext cx="2593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This one made sense for unbounded knapsack because it doesn’t have any memory of what items have been used.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9632" y="4303027"/>
            <a:ext cx="2388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 0/1 knapsack, we can only use each item once, so it makes sense to leave out one item at a time.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896" y="6313421"/>
            <a:ext cx="740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8600"/>
                </a:solidFill>
              </a:rPr>
              <a:t>Operational Answer</a:t>
            </a:r>
            <a:r>
              <a:rPr lang="en-US" sz="2400" dirty="0">
                <a:solidFill>
                  <a:srgbClr val="FF8600"/>
                </a:solidFill>
              </a:rPr>
              <a:t>: try some stuff, see what works!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41985" y="1597306"/>
            <a:ext cx="259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Answer in retrospect: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2F411B4-C139-C547-82CC-17A8CC1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3191"/>
              </p:ext>
            </p:extLst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Algorithm design and analysis,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7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Set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007261" y="335665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4294207" y="231686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2964616" y="3992401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Oval 32"/>
          <p:cNvSpPr/>
          <p:nvPr/>
        </p:nvSpPr>
        <p:spPr>
          <a:xfrm>
            <a:off x="5694744" y="542774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1414041" y="2941900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6319777" y="177986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 35"/>
          <p:cNvSpPr/>
          <p:nvPr/>
        </p:nvSpPr>
        <p:spPr>
          <a:xfrm>
            <a:off x="3429846" y="5648724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Straight Connector 37"/>
          <p:cNvCxnSpPr>
            <a:stCxn id="35" idx="4"/>
            <a:endCxn id="30" idx="7"/>
          </p:cNvCxnSpPr>
          <p:nvPr/>
        </p:nvCxnSpPr>
        <p:spPr>
          <a:xfrm flipH="1">
            <a:off x="6540760" y="2404895"/>
            <a:ext cx="91534" cy="104329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2"/>
            <a:endCxn id="31" idx="6"/>
          </p:cNvCxnSpPr>
          <p:nvPr/>
        </p:nvCxnSpPr>
        <p:spPr>
          <a:xfrm flipH="1">
            <a:off x="4919240" y="2092379"/>
            <a:ext cx="1400537" cy="53700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3" idx="1"/>
            <a:endCxn id="31" idx="4"/>
          </p:cNvCxnSpPr>
          <p:nvPr/>
        </p:nvCxnSpPr>
        <p:spPr>
          <a:xfrm flipH="1" flipV="1">
            <a:off x="4606724" y="2941900"/>
            <a:ext cx="1179554" cy="257737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0" idx="2"/>
            <a:endCxn id="34" idx="6"/>
          </p:cNvCxnSpPr>
          <p:nvPr/>
        </p:nvCxnSpPr>
        <p:spPr>
          <a:xfrm flipH="1" flipV="1">
            <a:off x="2039074" y="3254417"/>
            <a:ext cx="3968187" cy="41475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2" idx="1"/>
            <a:endCxn id="34" idx="5"/>
          </p:cNvCxnSpPr>
          <p:nvPr/>
        </p:nvCxnSpPr>
        <p:spPr>
          <a:xfrm flipH="1" flipV="1">
            <a:off x="1947540" y="3475399"/>
            <a:ext cx="1108610" cy="60853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2" idx="5"/>
            <a:endCxn id="33" idx="2"/>
          </p:cNvCxnSpPr>
          <p:nvPr/>
        </p:nvCxnSpPr>
        <p:spPr>
          <a:xfrm>
            <a:off x="3498115" y="4525900"/>
            <a:ext cx="2196629" cy="121435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6" idx="7"/>
            <a:endCxn id="30" idx="3"/>
          </p:cNvCxnSpPr>
          <p:nvPr/>
        </p:nvCxnSpPr>
        <p:spPr>
          <a:xfrm flipV="1">
            <a:off x="3963345" y="3890158"/>
            <a:ext cx="2135450" cy="18501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6" idx="1"/>
            <a:endCxn id="32" idx="4"/>
          </p:cNvCxnSpPr>
          <p:nvPr/>
        </p:nvCxnSpPr>
        <p:spPr>
          <a:xfrm flipH="1" flipV="1">
            <a:off x="3277133" y="4617434"/>
            <a:ext cx="244247" cy="112282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6"/>
            <a:endCxn id="30" idx="2"/>
          </p:cNvCxnSpPr>
          <p:nvPr/>
        </p:nvCxnSpPr>
        <p:spPr>
          <a:xfrm flipV="1">
            <a:off x="3589649" y="3669176"/>
            <a:ext cx="2417612" cy="63574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380957" y="4338776"/>
            <a:ext cx="27630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Given a graph with weights on the vertices</a:t>
            </a:r>
            <a:r>
              <a:rPr lang="mr-IN" sz="2000" dirty="0"/>
              <a:t>…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What is the independent set with the largest weight?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66" y="5613722"/>
            <a:ext cx="736405" cy="111117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64090" y="4100432"/>
            <a:ext cx="2075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accent4"/>
                </a:solidFill>
              </a:rPr>
              <a:t>independent set </a:t>
            </a:r>
            <a:r>
              <a:rPr lang="en-US" dirty="0"/>
              <a:t>is a set of vertices so that no pair has an edge between them.</a:t>
            </a:r>
          </a:p>
        </p:txBody>
      </p:sp>
      <p:sp>
        <p:nvSpPr>
          <p:cNvPr id="78" name="Oval 77"/>
          <p:cNvSpPr/>
          <p:nvPr/>
        </p:nvSpPr>
        <p:spPr>
          <a:xfrm>
            <a:off x="5694744" y="5427741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9" name="Oval 78"/>
          <p:cNvSpPr/>
          <p:nvPr/>
        </p:nvSpPr>
        <p:spPr>
          <a:xfrm>
            <a:off x="1414041" y="2941899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6319777" y="1779861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1" name="Oval 80"/>
          <p:cNvSpPr/>
          <p:nvPr/>
        </p:nvSpPr>
        <p:spPr>
          <a:xfrm>
            <a:off x="3429846" y="5648723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5D63F-9DE8-7D48-8060-C6E1252E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8" grpId="0" animBg="1"/>
      <p:bldP spid="79" grpId="0" animBg="1"/>
      <p:bldP spid="80" grpId="0" animBg="1"/>
      <p:bldP spid="8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Actually, this problem is </a:t>
            </a:r>
            <a:r>
              <a:rPr lang="en-US" sz="4000" dirty="0">
                <a:solidFill>
                  <a:srgbClr val="FF8600"/>
                </a:solidFill>
              </a:rPr>
              <a:t>NP-complete</a:t>
            </a:r>
            <a:r>
              <a:rPr lang="en-US" sz="4000" dirty="0"/>
              <a:t>.</a:t>
            </a:r>
            <a:br>
              <a:rPr lang="en-US" sz="4000" dirty="0"/>
            </a:br>
            <a:r>
              <a:rPr lang="en-US" sz="3100" dirty="0">
                <a:solidFill>
                  <a:schemeClr val="accent4"/>
                </a:solidFill>
              </a:rPr>
              <a:t>So, we are unlikely to find an efficient algorithm.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if we also assume that the graph is a </a:t>
            </a:r>
            <a:r>
              <a:rPr lang="en-US" dirty="0">
                <a:solidFill>
                  <a:schemeClr val="accent4"/>
                </a:solidFill>
              </a:rPr>
              <a:t>tree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300282" y="2753910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Oval 4"/>
          <p:cNvSpPr/>
          <p:nvPr/>
        </p:nvSpPr>
        <p:spPr>
          <a:xfrm>
            <a:off x="5453173" y="269748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5072704" y="398392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339433" y="2753910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2259620" y="4001294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2675249" y="5381363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28650" y="401047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765689" y="5367396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6515486" y="459304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Oval 12"/>
          <p:cNvSpPr/>
          <p:nvPr/>
        </p:nvSpPr>
        <p:spPr>
          <a:xfrm>
            <a:off x="7606064" y="2615013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4" name="Straight Connector 13"/>
          <p:cNvCxnSpPr>
            <a:stCxn id="6" idx="1"/>
            <a:endCxn id="4" idx="5"/>
          </p:cNvCxnSpPr>
          <p:nvPr/>
        </p:nvCxnSpPr>
        <p:spPr>
          <a:xfrm flipH="1" flipV="1">
            <a:off x="3833781" y="3287409"/>
            <a:ext cx="1330457" cy="78805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5" idx="4"/>
          </p:cNvCxnSpPr>
          <p:nvPr/>
        </p:nvCxnSpPr>
        <p:spPr>
          <a:xfrm flipV="1">
            <a:off x="5453174" y="3322515"/>
            <a:ext cx="312516" cy="67878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5" idx="6"/>
          </p:cNvCxnSpPr>
          <p:nvPr/>
        </p:nvCxnSpPr>
        <p:spPr>
          <a:xfrm flipH="1">
            <a:off x="6078206" y="2927530"/>
            <a:ext cx="1527858" cy="8246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1"/>
            <a:endCxn id="6" idx="6"/>
          </p:cNvCxnSpPr>
          <p:nvPr/>
        </p:nvCxnSpPr>
        <p:spPr>
          <a:xfrm flipH="1" flipV="1">
            <a:off x="5697737" y="4296444"/>
            <a:ext cx="909283" cy="38813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1"/>
            <a:endCxn id="6" idx="5"/>
          </p:cNvCxnSpPr>
          <p:nvPr/>
        </p:nvCxnSpPr>
        <p:spPr>
          <a:xfrm flipH="1" flipV="1">
            <a:off x="5606203" y="4517426"/>
            <a:ext cx="251020" cy="94150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7"/>
            <a:endCxn id="4" idx="4"/>
          </p:cNvCxnSpPr>
          <p:nvPr/>
        </p:nvCxnSpPr>
        <p:spPr>
          <a:xfrm flipV="1">
            <a:off x="2793119" y="3378943"/>
            <a:ext cx="819680" cy="71388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0"/>
            <a:endCxn id="8" idx="4"/>
          </p:cNvCxnSpPr>
          <p:nvPr/>
        </p:nvCxnSpPr>
        <p:spPr>
          <a:xfrm flipH="1" flipV="1">
            <a:off x="2572137" y="4626327"/>
            <a:ext cx="415629" cy="75503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6"/>
            <a:endCxn id="8" idx="2"/>
          </p:cNvCxnSpPr>
          <p:nvPr/>
        </p:nvCxnSpPr>
        <p:spPr>
          <a:xfrm flipV="1">
            <a:off x="1253683" y="4313811"/>
            <a:ext cx="1005937" cy="918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5"/>
            <a:endCxn id="8" idx="1"/>
          </p:cNvCxnSpPr>
          <p:nvPr/>
        </p:nvCxnSpPr>
        <p:spPr>
          <a:xfrm>
            <a:off x="1872932" y="3287409"/>
            <a:ext cx="478222" cy="80541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300282" y="2753910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5" name="Oval 44"/>
          <p:cNvSpPr/>
          <p:nvPr/>
        </p:nvSpPr>
        <p:spPr>
          <a:xfrm>
            <a:off x="1339433" y="2753910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Oval 45"/>
          <p:cNvSpPr/>
          <p:nvPr/>
        </p:nvSpPr>
        <p:spPr>
          <a:xfrm>
            <a:off x="2675249" y="5381363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28650" y="4010477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Oval 47"/>
          <p:cNvSpPr/>
          <p:nvPr/>
        </p:nvSpPr>
        <p:spPr>
          <a:xfrm>
            <a:off x="5765689" y="5367396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Oval 48"/>
          <p:cNvSpPr/>
          <p:nvPr/>
        </p:nvSpPr>
        <p:spPr>
          <a:xfrm>
            <a:off x="6515486" y="4593049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Oval 49"/>
          <p:cNvSpPr/>
          <p:nvPr/>
        </p:nvSpPr>
        <p:spPr>
          <a:xfrm>
            <a:off x="7606064" y="2615013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1175" y="5957743"/>
            <a:ext cx="923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    find a maximal independent set in a tree (with vertex weights).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144" y="4811811"/>
            <a:ext cx="736405" cy="111117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310432" y="3647137"/>
            <a:ext cx="158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</a:t>
            </a:r>
            <a:r>
              <a:rPr lang="en-US" dirty="0">
                <a:solidFill>
                  <a:srgbClr val="FF8600"/>
                </a:solidFill>
              </a:rPr>
              <a:t>tree</a:t>
            </a:r>
            <a:r>
              <a:rPr lang="en-US" dirty="0"/>
              <a:t> is a connected graph with no cycles.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859E3DD-E226-3F4E-9FFA-C3C450AE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2FE5A-E023-F84E-8697-0631BD92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598" y="339519"/>
            <a:ext cx="7886700" cy="72474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34" y="1174357"/>
            <a:ext cx="5223337" cy="2488184"/>
          </a:xfrm>
        </p:spPr>
        <p:txBody>
          <a:bodyPr/>
          <a:lstStyle/>
          <a:p>
            <a:r>
              <a:rPr lang="en-US" b="1" dirty="0"/>
              <a:t>Subtrees</a:t>
            </a:r>
            <a:r>
              <a:rPr lang="en-US" dirty="0"/>
              <a:t> are a natural candidate.</a:t>
            </a:r>
          </a:p>
          <a:p>
            <a:r>
              <a:rPr lang="en-US" dirty="0"/>
              <a:t>There are </a:t>
            </a:r>
            <a:r>
              <a:rPr lang="en-US" b="1" dirty="0"/>
              <a:t>two cases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The root of this tree is </a:t>
            </a:r>
            <a:r>
              <a:rPr lang="en-US" b="1" dirty="0">
                <a:solidFill>
                  <a:schemeClr val="accent5"/>
                </a:solidFill>
              </a:rPr>
              <a:t>not</a:t>
            </a:r>
            <a:r>
              <a:rPr lang="en-US" dirty="0">
                <a:solidFill>
                  <a:schemeClr val="accent5"/>
                </a:solidFill>
              </a:rPr>
              <a:t> in a maximal independent set.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Or it is.</a:t>
            </a:r>
          </a:p>
        </p:txBody>
      </p:sp>
      <p:sp>
        <p:nvSpPr>
          <p:cNvPr id="4" name="Oval 3"/>
          <p:cNvSpPr/>
          <p:nvPr/>
        </p:nvSpPr>
        <p:spPr>
          <a:xfrm>
            <a:off x="6192336" y="160774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360752" y="3114978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25338" y="304710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67303" y="478279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20109" y="478279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72915" y="4782798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5785" y="478279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5" idx="1"/>
            <a:endCxn id="4" idx="5"/>
          </p:cNvCxnSpPr>
          <p:nvPr/>
        </p:nvCxnSpPr>
        <p:spPr>
          <a:xfrm flipH="1" flipV="1">
            <a:off x="6725835" y="2141246"/>
            <a:ext cx="726451" cy="106526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7"/>
            <a:endCxn id="4" idx="3"/>
          </p:cNvCxnSpPr>
          <p:nvPr/>
        </p:nvCxnSpPr>
        <p:spPr>
          <a:xfrm flipV="1">
            <a:off x="5658837" y="2141246"/>
            <a:ext cx="625033" cy="9973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0"/>
            <a:endCxn id="6" idx="4"/>
          </p:cNvCxnSpPr>
          <p:nvPr/>
        </p:nvCxnSpPr>
        <p:spPr>
          <a:xfrm flipH="1" flipV="1">
            <a:off x="5437855" y="3672135"/>
            <a:ext cx="441965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0"/>
            <a:endCxn id="6" idx="4"/>
          </p:cNvCxnSpPr>
          <p:nvPr/>
        </p:nvCxnSpPr>
        <p:spPr>
          <a:xfrm flipV="1">
            <a:off x="4932626" y="3672135"/>
            <a:ext cx="505229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0"/>
            <a:endCxn id="6" idx="4"/>
          </p:cNvCxnSpPr>
          <p:nvPr/>
        </p:nvCxnSpPr>
        <p:spPr>
          <a:xfrm flipV="1">
            <a:off x="3985432" y="3672135"/>
            <a:ext cx="1452423" cy="111066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5"/>
            <a:endCxn id="10" idx="0"/>
          </p:cNvCxnSpPr>
          <p:nvPr/>
        </p:nvCxnSpPr>
        <p:spPr>
          <a:xfrm>
            <a:off x="7894251" y="3648477"/>
            <a:ext cx="404051" cy="113432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/>
          <p:cNvSpPr/>
          <p:nvPr/>
        </p:nvSpPr>
        <p:spPr>
          <a:xfrm>
            <a:off x="7743780" y="5407830"/>
            <a:ext cx="1036173" cy="104278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>
            <a:off x="5361732" y="5383618"/>
            <a:ext cx="1036173" cy="104278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/>
          <p:cNvSpPr/>
          <p:nvPr/>
        </p:nvSpPr>
        <p:spPr>
          <a:xfrm>
            <a:off x="4601841" y="5383618"/>
            <a:ext cx="657105" cy="66843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3462882" y="5383618"/>
            <a:ext cx="1036173" cy="104278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DD5CD1F-8999-7E4F-9ABC-F2C5AB51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1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1: 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the root is </a:t>
            </a:r>
            <a:r>
              <a:rPr lang="en-US" sz="3600" b="1" dirty="0">
                <a:solidFill>
                  <a:schemeClr val="accent4"/>
                </a:solidFill>
              </a:rPr>
              <a:t>not</a:t>
            </a:r>
            <a:r>
              <a:rPr lang="en-US" sz="3600" dirty="0">
                <a:solidFill>
                  <a:schemeClr val="accent4"/>
                </a:solidFill>
              </a:rPr>
              <a:t> in a maximal independent set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17670" cy="4351338"/>
          </a:xfrm>
        </p:spPr>
        <p:txBody>
          <a:bodyPr/>
          <a:lstStyle/>
          <a:p>
            <a:r>
              <a:rPr lang="en-US" dirty="0"/>
              <a:t>Use the optimal solution from </a:t>
            </a:r>
            <a:r>
              <a:rPr lang="en-US" dirty="0">
                <a:solidFill>
                  <a:srgbClr val="B400AB"/>
                </a:solidFill>
              </a:rPr>
              <a:t>these smaller problems.</a:t>
            </a:r>
          </a:p>
        </p:txBody>
      </p:sp>
      <p:sp>
        <p:nvSpPr>
          <p:cNvPr id="4" name="Oval 3"/>
          <p:cNvSpPr/>
          <p:nvPr/>
        </p:nvSpPr>
        <p:spPr>
          <a:xfrm>
            <a:off x="6192336" y="160774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360752" y="3114978"/>
            <a:ext cx="625033" cy="6250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25338" y="3047102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67303" y="4782799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20109" y="4782799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72915" y="4782798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5785" y="4782797"/>
            <a:ext cx="625033" cy="6250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7" idx="1"/>
            <a:endCxn id="6" idx="5"/>
          </p:cNvCxnSpPr>
          <p:nvPr/>
        </p:nvCxnSpPr>
        <p:spPr>
          <a:xfrm flipH="1" flipV="1">
            <a:off x="6725835" y="2141246"/>
            <a:ext cx="726451" cy="106526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7"/>
            <a:endCxn id="6" idx="3"/>
          </p:cNvCxnSpPr>
          <p:nvPr/>
        </p:nvCxnSpPr>
        <p:spPr>
          <a:xfrm flipV="1">
            <a:off x="5658837" y="2141246"/>
            <a:ext cx="625033" cy="9973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0"/>
            <a:endCxn id="8" idx="4"/>
          </p:cNvCxnSpPr>
          <p:nvPr/>
        </p:nvCxnSpPr>
        <p:spPr>
          <a:xfrm flipH="1" flipV="1">
            <a:off x="5437855" y="3672135"/>
            <a:ext cx="441965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8" idx="4"/>
          </p:cNvCxnSpPr>
          <p:nvPr/>
        </p:nvCxnSpPr>
        <p:spPr>
          <a:xfrm flipV="1">
            <a:off x="4932626" y="3672135"/>
            <a:ext cx="505229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0"/>
            <a:endCxn id="8" idx="4"/>
          </p:cNvCxnSpPr>
          <p:nvPr/>
        </p:nvCxnSpPr>
        <p:spPr>
          <a:xfrm flipV="1">
            <a:off x="3985432" y="3672135"/>
            <a:ext cx="1452423" cy="111066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5"/>
            <a:endCxn id="12" idx="0"/>
          </p:cNvCxnSpPr>
          <p:nvPr/>
        </p:nvCxnSpPr>
        <p:spPr>
          <a:xfrm>
            <a:off x="7894251" y="3648477"/>
            <a:ext cx="404051" cy="113432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7743780" y="5407830"/>
            <a:ext cx="1036173" cy="104278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5361732" y="5383618"/>
            <a:ext cx="1036173" cy="104278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4601841" y="5383618"/>
            <a:ext cx="657105" cy="66843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3462882" y="5383618"/>
            <a:ext cx="1036173" cy="104278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951544" y="2662177"/>
            <a:ext cx="879676" cy="833377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2735357" y="2823608"/>
            <a:ext cx="4154427" cy="3945190"/>
          </a:xfrm>
          <a:custGeom>
            <a:avLst/>
            <a:gdLst>
              <a:gd name="connsiteX0" fmla="*/ 3839063 w 4154427"/>
              <a:gd name="connsiteY0" fmla="*/ 3727663 h 3945190"/>
              <a:gd name="connsiteX1" fmla="*/ 4151580 w 4154427"/>
              <a:gd name="connsiteY1" fmla="*/ 2628068 h 3945190"/>
              <a:gd name="connsiteX2" fmla="*/ 3677018 w 4154427"/>
              <a:gd name="connsiteY2" fmla="*/ 799268 h 3945190"/>
              <a:gd name="connsiteX3" fmla="*/ 2901514 w 4154427"/>
              <a:gd name="connsiteY3" fmla="*/ 615 h 3945190"/>
              <a:gd name="connsiteX4" fmla="*/ 1304208 w 4154427"/>
              <a:gd name="connsiteY4" fmla="*/ 695096 h 3945190"/>
              <a:gd name="connsiteX5" fmla="*/ 112015 w 4154427"/>
              <a:gd name="connsiteY5" fmla="*/ 2153506 h 3945190"/>
              <a:gd name="connsiteX6" fmla="*/ 308785 w 4154427"/>
              <a:gd name="connsiteY6" fmla="*/ 3831835 h 3945190"/>
              <a:gd name="connsiteX7" fmla="*/ 2392228 w 4154427"/>
              <a:gd name="connsiteY7" fmla="*/ 3797111 h 3945190"/>
              <a:gd name="connsiteX8" fmla="*/ 3839063 w 4154427"/>
              <a:gd name="connsiteY8" fmla="*/ 3727663 h 394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4427" h="3945190">
                <a:moveTo>
                  <a:pt x="3839063" y="3727663"/>
                </a:moveTo>
                <a:cubicBezTo>
                  <a:pt x="4008825" y="3421898"/>
                  <a:pt x="4178587" y="3116134"/>
                  <a:pt x="4151580" y="2628068"/>
                </a:cubicBezTo>
                <a:cubicBezTo>
                  <a:pt x="4124573" y="2140002"/>
                  <a:pt x="3885362" y="1237177"/>
                  <a:pt x="3677018" y="799268"/>
                </a:cubicBezTo>
                <a:cubicBezTo>
                  <a:pt x="3468674" y="361359"/>
                  <a:pt x="3296982" y="17977"/>
                  <a:pt x="2901514" y="615"/>
                </a:cubicBezTo>
                <a:cubicBezTo>
                  <a:pt x="2506046" y="-16747"/>
                  <a:pt x="1769124" y="336281"/>
                  <a:pt x="1304208" y="695096"/>
                </a:cubicBezTo>
                <a:cubicBezTo>
                  <a:pt x="839292" y="1053911"/>
                  <a:pt x="277919" y="1630716"/>
                  <a:pt x="112015" y="2153506"/>
                </a:cubicBezTo>
                <a:cubicBezTo>
                  <a:pt x="-53889" y="2676296"/>
                  <a:pt x="-71250" y="3557901"/>
                  <a:pt x="308785" y="3831835"/>
                </a:cubicBezTo>
                <a:cubicBezTo>
                  <a:pt x="688820" y="4105769"/>
                  <a:pt x="2392228" y="3797111"/>
                  <a:pt x="2392228" y="3797111"/>
                </a:cubicBezTo>
                <a:lnTo>
                  <a:pt x="3839063" y="3727663"/>
                </a:lnTo>
                <a:close/>
              </a:path>
            </a:pathLst>
          </a:custGeom>
          <a:noFill/>
          <a:ln w="3810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077927" y="2540524"/>
            <a:ext cx="1994038" cy="4251373"/>
          </a:xfrm>
          <a:custGeom>
            <a:avLst/>
            <a:gdLst>
              <a:gd name="connsiteX0" fmla="*/ 561364 w 1994038"/>
              <a:gd name="connsiteY0" fmla="*/ 295273 h 4251373"/>
              <a:gd name="connsiteX1" fmla="*/ 52078 w 1994038"/>
              <a:gd name="connsiteY1" fmla="*/ 700387 h 4251373"/>
              <a:gd name="connsiteX2" fmla="*/ 133101 w 1994038"/>
              <a:gd name="connsiteY2" fmla="*/ 2425015 h 4251373"/>
              <a:gd name="connsiteX3" fmla="*/ 121526 w 1994038"/>
              <a:gd name="connsiteY3" fmla="*/ 4022322 h 4251373"/>
              <a:gd name="connsiteX4" fmla="*/ 1846154 w 1994038"/>
              <a:gd name="connsiteY4" fmla="*/ 4103344 h 4251373"/>
              <a:gd name="connsiteX5" fmla="*/ 1823005 w 1994038"/>
              <a:gd name="connsiteY5" fmla="*/ 2714382 h 4251373"/>
              <a:gd name="connsiteX6" fmla="*/ 1151673 w 1994038"/>
              <a:gd name="connsiteY6" fmla="*/ 167952 h 4251373"/>
              <a:gd name="connsiteX7" fmla="*/ 561364 w 1994038"/>
              <a:gd name="connsiteY7" fmla="*/ 295273 h 425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4038" h="4251373">
                <a:moveTo>
                  <a:pt x="561364" y="295273"/>
                </a:moveTo>
                <a:cubicBezTo>
                  <a:pt x="378098" y="384012"/>
                  <a:pt x="123455" y="345430"/>
                  <a:pt x="52078" y="700387"/>
                </a:cubicBezTo>
                <a:cubicBezTo>
                  <a:pt x="-19299" y="1055344"/>
                  <a:pt x="121526" y="1871359"/>
                  <a:pt x="133101" y="2425015"/>
                </a:cubicBezTo>
                <a:cubicBezTo>
                  <a:pt x="144676" y="2978671"/>
                  <a:pt x="-163983" y="3742601"/>
                  <a:pt x="121526" y="4022322"/>
                </a:cubicBezTo>
                <a:cubicBezTo>
                  <a:pt x="407035" y="4302044"/>
                  <a:pt x="1562574" y="4321334"/>
                  <a:pt x="1846154" y="4103344"/>
                </a:cubicBezTo>
                <a:cubicBezTo>
                  <a:pt x="2129734" y="3885354"/>
                  <a:pt x="1938752" y="3370281"/>
                  <a:pt x="1823005" y="2714382"/>
                </a:cubicBezTo>
                <a:cubicBezTo>
                  <a:pt x="1707258" y="2058483"/>
                  <a:pt x="1356159" y="573066"/>
                  <a:pt x="1151673" y="167952"/>
                </a:cubicBezTo>
                <a:cubicBezTo>
                  <a:pt x="947187" y="-237162"/>
                  <a:pt x="744630" y="206534"/>
                  <a:pt x="561364" y="295273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346320" y="2455267"/>
            <a:ext cx="1759651" cy="447736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81FC064-574E-1D4F-8C0F-B499CA91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389BFE7-0E4B-8F43-A1F9-1D1FBE8C8300}"/>
                  </a:ext>
                </a:extLst>
              </p:cNvPr>
              <p:cNvSpPr txBox="1"/>
              <p:nvPr/>
            </p:nvSpPr>
            <p:spPr>
              <a:xfrm>
                <a:off x="547403" y="3274510"/>
                <a:ext cx="268188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r>
                      <a:rPr lang="en-US" altLang="zh-CN" sz="2800" i="1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8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800" dirty="0"/>
                  <a:t>+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8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389BFE7-0E4B-8F43-A1F9-1D1FBE8C8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03" y="3274510"/>
                <a:ext cx="2681884" cy="954107"/>
              </a:xfrm>
              <a:prstGeom prst="rect">
                <a:avLst/>
              </a:prstGeom>
              <a:blipFill>
                <a:blip r:embed="rId2"/>
                <a:stretch>
                  <a:fillRect l="-1415" t="-6494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7EA37127-6ADF-BF40-9FB0-DA154854978D}"/>
              </a:ext>
            </a:extLst>
          </p:cNvPr>
          <p:cNvSpPr txBox="1"/>
          <p:nvPr/>
        </p:nvSpPr>
        <p:spPr>
          <a:xfrm>
            <a:off x="5194294" y="3158704"/>
            <a:ext cx="56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r.c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BAAD5D5-0BCA-AF4F-8AD0-7748E70D27F4}"/>
              </a:ext>
            </a:extLst>
          </p:cNvPr>
          <p:cNvSpPr txBox="1"/>
          <p:nvPr/>
        </p:nvSpPr>
        <p:spPr>
          <a:xfrm>
            <a:off x="7386087" y="3221224"/>
            <a:ext cx="56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r.c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069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878" y="489658"/>
            <a:ext cx="7886700" cy="993180"/>
          </a:xfrm>
        </p:spPr>
        <p:txBody>
          <a:bodyPr>
            <a:normAutofit fontScale="90000"/>
          </a:bodyPr>
          <a:lstStyle/>
          <a:p>
            <a:r>
              <a:rPr lang="en-US"/>
              <a:t>Case 2: 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the root is in an maximal independent set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17670" cy="4351338"/>
          </a:xfrm>
        </p:spPr>
        <p:txBody>
          <a:bodyPr/>
          <a:lstStyle/>
          <a:p>
            <a:r>
              <a:rPr lang="en-US" dirty="0"/>
              <a:t>Then its children can’t be.</a:t>
            </a:r>
          </a:p>
          <a:p>
            <a:r>
              <a:rPr lang="en-US" dirty="0"/>
              <a:t>Below that, use the optimal solution from </a:t>
            </a:r>
            <a:r>
              <a:rPr lang="en-US" dirty="0">
                <a:solidFill>
                  <a:srgbClr val="B400AB"/>
                </a:solidFill>
              </a:rPr>
              <a:t>these smaller </a:t>
            </a:r>
            <a:r>
              <a:rPr lang="en-US" dirty="0" err="1">
                <a:solidFill>
                  <a:srgbClr val="B400AB"/>
                </a:solidFill>
              </a:rPr>
              <a:t>subproblems</a:t>
            </a:r>
            <a:r>
              <a:rPr lang="en-US" dirty="0">
                <a:solidFill>
                  <a:srgbClr val="B400AB"/>
                </a:solidFill>
              </a:rPr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6192336" y="1607747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360752" y="3114978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25338" y="304710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67303" y="4782799"/>
            <a:ext cx="625033" cy="62503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20109" y="4782799"/>
            <a:ext cx="625033" cy="62503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72915" y="4782798"/>
            <a:ext cx="625033" cy="6250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5785" y="4816095"/>
            <a:ext cx="625033" cy="6250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7" idx="1"/>
            <a:endCxn id="6" idx="5"/>
          </p:cNvCxnSpPr>
          <p:nvPr/>
        </p:nvCxnSpPr>
        <p:spPr>
          <a:xfrm flipH="1" flipV="1">
            <a:off x="6725835" y="2141246"/>
            <a:ext cx="726451" cy="106526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7"/>
            <a:endCxn id="6" idx="3"/>
          </p:cNvCxnSpPr>
          <p:nvPr/>
        </p:nvCxnSpPr>
        <p:spPr>
          <a:xfrm flipV="1">
            <a:off x="5658837" y="2141246"/>
            <a:ext cx="625033" cy="9973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437855" y="3682283"/>
            <a:ext cx="441965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32626" y="3682283"/>
            <a:ext cx="505229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85432" y="3682283"/>
            <a:ext cx="1452423" cy="111066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5"/>
          </p:cNvCxnSpPr>
          <p:nvPr/>
        </p:nvCxnSpPr>
        <p:spPr>
          <a:xfrm>
            <a:off x="7894251" y="3648477"/>
            <a:ext cx="404051" cy="116761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7743780" y="5441128"/>
            <a:ext cx="1036173" cy="104278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5361732" y="5383618"/>
            <a:ext cx="1036173" cy="1042786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4601841" y="5383618"/>
            <a:ext cx="657105" cy="668436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3462882" y="5383618"/>
            <a:ext cx="1036173" cy="1042786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78995" y="3681775"/>
            <a:ext cx="1933051" cy="936770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979854" y="4520692"/>
            <a:ext cx="1589374" cy="2225935"/>
          </a:xfrm>
          <a:custGeom>
            <a:avLst/>
            <a:gdLst>
              <a:gd name="connsiteX0" fmla="*/ 1024987 w 1589374"/>
              <a:gd name="connsiteY0" fmla="*/ 2202773 h 2225935"/>
              <a:gd name="connsiteX1" fmla="*/ 1534273 w 1589374"/>
              <a:gd name="connsiteY1" fmla="*/ 2168049 h 2225935"/>
              <a:gd name="connsiteX2" fmla="*/ 1568997 w 1589374"/>
              <a:gd name="connsiteY2" fmla="*/ 1658763 h 2225935"/>
              <a:gd name="connsiteX3" fmla="*/ 1476399 w 1589374"/>
              <a:gd name="connsiteY3" fmla="*/ 478145 h 2225935"/>
              <a:gd name="connsiteX4" fmla="*/ 955538 w 1589374"/>
              <a:gd name="connsiteY4" fmla="*/ 15158 h 2225935"/>
              <a:gd name="connsiteX5" fmla="*/ 52713 w 1589374"/>
              <a:gd name="connsiteY5" fmla="*/ 975857 h 2225935"/>
              <a:gd name="connsiteX6" fmla="*/ 203184 w 1589374"/>
              <a:gd name="connsiteY6" fmla="*/ 2063877 h 2225935"/>
              <a:gd name="connsiteX7" fmla="*/ 1024987 w 1589374"/>
              <a:gd name="connsiteY7" fmla="*/ 2202773 h 22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9374" h="2225935">
                <a:moveTo>
                  <a:pt x="1024987" y="2202773"/>
                </a:moveTo>
                <a:cubicBezTo>
                  <a:pt x="1246835" y="2220135"/>
                  <a:pt x="1443605" y="2258717"/>
                  <a:pt x="1534273" y="2168049"/>
                </a:cubicBezTo>
                <a:cubicBezTo>
                  <a:pt x="1624941" y="2077381"/>
                  <a:pt x="1578643" y="1940414"/>
                  <a:pt x="1568997" y="1658763"/>
                </a:cubicBezTo>
                <a:cubicBezTo>
                  <a:pt x="1559351" y="1377112"/>
                  <a:pt x="1578642" y="752079"/>
                  <a:pt x="1476399" y="478145"/>
                </a:cubicBezTo>
                <a:cubicBezTo>
                  <a:pt x="1374156" y="204211"/>
                  <a:pt x="1192819" y="-67794"/>
                  <a:pt x="955538" y="15158"/>
                </a:cubicBezTo>
                <a:cubicBezTo>
                  <a:pt x="718257" y="98110"/>
                  <a:pt x="178105" y="634404"/>
                  <a:pt x="52713" y="975857"/>
                </a:cubicBezTo>
                <a:cubicBezTo>
                  <a:pt x="-72679" y="1317310"/>
                  <a:pt x="44997" y="1859391"/>
                  <a:pt x="203184" y="2063877"/>
                </a:cubicBezTo>
                <a:cubicBezTo>
                  <a:pt x="361371" y="2268363"/>
                  <a:pt x="803139" y="2185411"/>
                  <a:pt x="1024987" y="2202773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351786" y="4602667"/>
            <a:ext cx="1181361" cy="1805145"/>
          </a:xfrm>
          <a:custGeom>
            <a:avLst/>
            <a:gdLst>
              <a:gd name="connsiteX0" fmla="*/ 451708 w 1181361"/>
              <a:gd name="connsiteY0" fmla="*/ 14206 h 1805145"/>
              <a:gd name="connsiteX1" fmla="*/ 92892 w 1181361"/>
              <a:gd name="connsiteY1" fmla="*/ 592940 h 1805145"/>
              <a:gd name="connsiteX2" fmla="*/ 81318 w 1181361"/>
              <a:gd name="connsiteY2" fmla="*/ 1704109 h 1805145"/>
              <a:gd name="connsiteX3" fmla="*/ 1030442 w 1181361"/>
              <a:gd name="connsiteY3" fmla="*/ 1646236 h 1805145"/>
              <a:gd name="connsiteX4" fmla="*/ 1169338 w 1181361"/>
              <a:gd name="connsiteY4" fmla="*/ 754985 h 1805145"/>
              <a:gd name="connsiteX5" fmla="*/ 926270 w 1181361"/>
              <a:gd name="connsiteY5" fmla="*/ 222550 h 1805145"/>
              <a:gd name="connsiteX6" fmla="*/ 451708 w 1181361"/>
              <a:gd name="connsiteY6" fmla="*/ 14206 h 180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1361" h="1805145">
                <a:moveTo>
                  <a:pt x="451708" y="14206"/>
                </a:moveTo>
                <a:cubicBezTo>
                  <a:pt x="312812" y="75938"/>
                  <a:pt x="154624" y="311290"/>
                  <a:pt x="92892" y="592940"/>
                </a:cubicBezTo>
                <a:cubicBezTo>
                  <a:pt x="31160" y="874591"/>
                  <a:pt x="-74940" y="1528560"/>
                  <a:pt x="81318" y="1704109"/>
                </a:cubicBezTo>
                <a:cubicBezTo>
                  <a:pt x="237576" y="1879658"/>
                  <a:pt x="849105" y="1804423"/>
                  <a:pt x="1030442" y="1646236"/>
                </a:cubicBezTo>
                <a:cubicBezTo>
                  <a:pt x="1211779" y="1488049"/>
                  <a:pt x="1186700" y="992266"/>
                  <a:pt x="1169338" y="754985"/>
                </a:cubicBezTo>
                <a:cubicBezTo>
                  <a:pt x="1151976" y="517704"/>
                  <a:pt x="1042017" y="340226"/>
                  <a:pt x="926270" y="222550"/>
                </a:cubicBezTo>
                <a:cubicBezTo>
                  <a:pt x="810523" y="104874"/>
                  <a:pt x="590604" y="-47526"/>
                  <a:pt x="451708" y="14206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943278" y="4552488"/>
            <a:ext cx="2004981" cy="2280857"/>
          </a:xfrm>
          <a:custGeom>
            <a:avLst/>
            <a:gdLst>
              <a:gd name="connsiteX0" fmla="*/ 1573269 w 2004981"/>
              <a:gd name="connsiteY0" fmla="*/ 214856 h 2280857"/>
              <a:gd name="connsiteX1" fmla="*/ 890363 w 2004981"/>
              <a:gd name="connsiteY1" fmla="*/ 99109 h 2280857"/>
              <a:gd name="connsiteX2" fmla="*/ 184307 w 2004981"/>
              <a:gd name="connsiteY2" fmla="*/ 782015 h 2280857"/>
              <a:gd name="connsiteX3" fmla="*/ 149583 w 2004981"/>
              <a:gd name="connsiteY3" fmla="*/ 2124678 h 2280857"/>
              <a:gd name="connsiteX4" fmla="*/ 1932084 w 2004981"/>
              <a:gd name="connsiteY4" fmla="*/ 2043656 h 2280857"/>
              <a:gd name="connsiteX5" fmla="*/ 1573269 w 2004981"/>
              <a:gd name="connsiteY5" fmla="*/ 214856 h 228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981" h="2280857">
                <a:moveTo>
                  <a:pt x="1573269" y="214856"/>
                </a:moveTo>
                <a:cubicBezTo>
                  <a:pt x="1399649" y="-109235"/>
                  <a:pt x="1121857" y="4582"/>
                  <a:pt x="890363" y="99109"/>
                </a:cubicBezTo>
                <a:cubicBezTo>
                  <a:pt x="658869" y="193635"/>
                  <a:pt x="307770" y="444420"/>
                  <a:pt x="184307" y="782015"/>
                </a:cubicBezTo>
                <a:cubicBezTo>
                  <a:pt x="60844" y="1119610"/>
                  <a:pt x="-141713" y="1914405"/>
                  <a:pt x="149583" y="2124678"/>
                </a:cubicBezTo>
                <a:cubicBezTo>
                  <a:pt x="440879" y="2334951"/>
                  <a:pt x="1689016" y="2356172"/>
                  <a:pt x="1932084" y="2043656"/>
                </a:cubicBezTo>
                <a:cubicBezTo>
                  <a:pt x="2175152" y="1731140"/>
                  <a:pt x="1746889" y="538947"/>
                  <a:pt x="1573269" y="214856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393112" y="4354185"/>
            <a:ext cx="1669369" cy="2415274"/>
          </a:xfrm>
          <a:custGeom>
            <a:avLst/>
            <a:gdLst>
              <a:gd name="connsiteX0" fmla="*/ 628144 w 1669369"/>
              <a:gd name="connsiteY0" fmla="*/ 123791 h 2415274"/>
              <a:gd name="connsiteX1" fmla="*/ 3111 w 1669369"/>
              <a:gd name="connsiteY1" fmla="*/ 2068338 h 2415274"/>
              <a:gd name="connsiteX2" fmla="*/ 442949 w 1669369"/>
              <a:gd name="connsiteY2" fmla="*/ 2334556 h 2415274"/>
              <a:gd name="connsiteX3" fmla="*/ 1611992 w 1669369"/>
              <a:gd name="connsiteY3" fmla="*/ 2288257 h 2415274"/>
              <a:gd name="connsiteX4" fmla="*/ 1461521 w 1669369"/>
              <a:gd name="connsiteY4" fmla="*/ 945594 h 2415274"/>
              <a:gd name="connsiteX5" fmla="*/ 1218453 w 1669369"/>
              <a:gd name="connsiteY5" fmla="*/ 274262 h 2415274"/>
              <a:gd name="connsiteX6" fmla="*/ 628144 w 1669369"/>
              <a:gd name="connsiteY6" fmla="*/ 123791 h 241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369" h="2415274">
                <a:moveTo>
                  <a:pt x="628144" y="123791"/>
                </a:moveTo>
                <a:cubicBezTo>
                  <a:pt x="425587" y="422804"/>
                  <a:pt x="33977" y="1699877"/>
                  <a:pt x="3111" y="2068338"/>
                </a:cubicBezTo>
                <a:cubicBezTo>
                  <a:pt x="-27755" y="2436799"/>
                  <a:pt x="174802" y="2297903"/>
                  <a:pt x="442949" y="2334556"/>
                </a:cubicBezTo>
                <a:cubicBezTo>
                  <a:pt x="711096" y="2371209"/>
                  <a:pt x="1442230" y="2519751"/>
                  <a:pt x="1611992" y="2288257"/>
                </a:cubicBezTo>
                <a:cubicBezTo>
                  <a:pt x="1781754" y="2056763"/>
                  <a:pt x="1527111" y="1281260"/>
                  <a:pt x="1461521" y="945594"/>
                </a:cubicBezTo>
                <a:cubicBezTo>
                  <a:pt x="1395931" y="609928"/>
                  <a:pt x="1357349" y="403513"/>
                  <a:pt x="1218453" y="274262"/>
                </a:cubicBezTo>
                <a:cubicBezTo>
                  <a:pt x="1079557" y="145011"/>
                  <a:pt x="830701" y="-175222"/>
                  <a:pt x="628144" y="123791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77564" y="3681774"/>
            <a:ext cx="2773686" cy="884881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215675" y="3705432"/>
            <a:ext cx="3811685" cy="815260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667337" y="3720614"/>
            <a:ext cx="5226914" cy="831874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3D384C-F568-9343-8AE2-07ADD616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0FA4952-3338-9B4B-9285-55D103E822C1}"/>
                  </a:ext>
                </a:extLst>
              </p:cNvPr>
              <p:cNvSpPr txBox="1"/>
              <p:nvPr/>
            </p:nvSpPr>
            <p:spPr>
              <a:xfrm>
                <a:off x="63932" y="4139214"/>
                <a:ext cx="3107303" cy="1463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weight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solidFill>
                                <a:srgbClr val="FF8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solidFill>
                                <a:srgbClr val="FF8600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solidFill>
                                <a:srgbClr val="FF8600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solidFill>
                                <a:srgbClr val="FF8600"/>
                              </a:solidFill>
                              <a:latin typeface="Cambria Math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solidFill>
                                <a:srgbClr val="FF8600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US" altLang="zh-CN" sz="2400" b="0" i="0" smtClean="0">
                              <a:solidFill>
                                <a:srgbClr val="FF8600"/>
                              </a:solidFill>
                              <a:latin typeface="Cambria Math" charset="0"/>
                            </a:rPr>
                            <m:t>grandchildren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solidFill>
                                <a:srgbClr val="FF86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solidFill>
                                <a:srgbClr val="FF8600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solidFill>
                                <a:srgbClr val="FF8600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solidFill>
                                <a:srgbClr val="FF8600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0FA4952-3338-9B4B-9285-55D103E82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2" y="4139214"/>
                <a:ext cx="3107303" cy="1463286"/>
              </a:xfrm>
              <a:prstGeom prst="rect">
                <a:avLst/>
              </a:prstGeom>
              <a:blipFill>
                <a:blip r:embed="rId2"/>
                <a:stretch>
                  <a:fillRect l="-1626" t="-63248" r="-13821" b="-1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4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41" y="-73560"/>
            <a:ext cx="7886700" cy="1325563"/>
          </a:xfrm>
        </p:spPr>
        <p:txBody>
          <a:bodyPr/>
          <a:lstStyle/>
          <a:p>
            <a:r>
              <a:rPr lang="en-US" dirty="0"/>
              <a:t>Recursive formulation: try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Let A[u] be the weight of a maximal independent set in the tree rooted at u.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      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mr-IN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weight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grandchildren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</m:eqAr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  <a:blipFill rotWithShape="0">
                <a:blip r:embed="rId2"/>
                <a:stretch>
                  <a:fillRect l="-1339" t="-2241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6664927" y="1993078"/>
            <a:ext cx="1965108" cy="1493134"/>
            <a:chOff x="2735357" y="1607747"/>
            <a:chExt cx="6336608" cy="5184150"/>
          </a:xfrm>
        </p:grpSpPr>
        <p:sp>
          <p:nvSpPr>
            <p:cNvPr id="25" name="Oval 2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stCxn id="30" idx="1"/>
              <a:endCxn id="2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2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0"/>
              <a:endCxn id="3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0"/>
              <a:endCxn id="3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0"/>
              <a:endCxn id="3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0" idx="5"/>
              <a:endCxn id="3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riangle 3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735357" y="2823608"/>
              <a:ext cx="4154427" cy="3945190"/>
            </a:xfrm>
            <a:custGeom>
              <a:avLst/>
              <a:gdLst>
                <a:gd name="connsiteX0" fmla="*/ 3839063 w 4154427"/>
                <a:gd name="connsiteY0" fmla="*/ 3727663 h 3945190"/>
                <a:gd name="connsiteX1" fmla="*/ 4151580 w 4154427"/>
                <a:gd name="connsiteY1" fmla="*/ 2628068 h 3945190"/>
                <a:gd name="connsiteX2" fmla="*/ 3677018 w 4154427"/>
                <a:gd name="connsiteY2" fmla="*/ 799268 h 3945190"/>
                <a:gd name="connsiteX3" fmla="*/ 2901514 w 4154427"/>
                <a:gd name="connsiteY3" fmla="*/ 615 h 3945190"/>
                <a:gd name="connsiteX4" fmla="*/ 1304208 w 4154427"/>
                <a:gd name="connsiteY4" fmla="*/ 695096 h 3945190"/>
                <a:gd name="connsiteX5" fmla="*/ 112015 w 4154427"/>
                <a:gd name="connsiteY5" fmla="*/ 2153506 h 3945190"/>
                <a:gd name="connsiteX6" fmla="*/ 308785 w 4154427"/>
                <a:gd name="connsiteY6" fmla="*/ 3831835 h 3945190"/>
                <a:gd name="connsiteX7" fmla="*/ 2392228 w 4154427"/>
                <a:gd name="connsiteY7" fmla="*/ 3797111 h 3945190"/>
                <a:gd name="connsiteX8" fmla="*/ 3839063 w 4154427"/>
                <a:gd name="connsiteY8" fmla="*/ 3727663 h 394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427" h="3945190">
                  <a:moveTo>
                    <a:pt x="3839063" y="3727663"/>
                  </a:moveTo>
                  <a:cubicBezTo>
                    <a:pt x="4008825" y="3421898"/>
                    <a:pt x="4178587" y="3116134"/>
                    <a:pt x="4151580" y="2628068"/>
                  </a:cubicBezTo>
                  <a:cubicBezTo>
                    <a:pt x="4124573" y="2140002"/>
                    <a:pt x="3885362" y="1237177"/>
                    <a:pt x="3677018" y="799268"/>
                  </a:cubicBezTo>
                  <a:cubicBezTo>
                    <a:pt x="3468674" y="361359"/>
                    <a:pt x="3296982" y="17977"/>
                    <a:pt x="2901514" y="615"/>
                  </a:cubicBezTo>
                  <a:cubicBezTo>
                    <a:pt x="2506046" y="-16747"/>
                    <a:pt x="1769124" y="336281"/>
                    <a:pt x="1304208" y="695096"/>
                  </a:cubicBezTo>
                  <a:cubicBezTo>
                    <a:pt x="839292" y="1053911"/>
                    <a:pt x="277919" y="1630716"/>
                    <a:pt x="112015" y="2153506"/>
                  </a:cubicBezTo>
                  <a:cubicBezTo>
                    <a:pt x="-53889" y="2676296"/>
                    <a:pt x="-71250" y="3557901"/>
                    <a:pt x="308785" y="3831835"/>
                  </a:cubicBezTo>
                  <a:cubicBezTo>
                    <a:pt x="688820" y="4105769"/>
                    <a:pt x="2392228" y="3797111"/>
                    <a:pt x="2392228" y="3797111"/>
                  </a:cubicBezTo>
                  <a:lnTo>
                    <a:pt x="3839063" y="3727663"/>
                  </a:lnTo>
                  <a:close/>
                </a:path>
              </a:pathLst>
            </a:custGeom>
            <a:noFill/>
            <a:ln w="381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7077927" y="2540524"/>
              <a:ext cx="1994038" cy="4251373"/>
            </a:xfrm>
            <a:custGeom>
              <a:avLst/>
              <a:gdLst>
                <a:gd name="connsiteX0" fmla="*/ 561364 w 1994038"/>
                <a:gd name="connsiteY0" fmla="*/ 295273 h 4251373"/>
                <a:gd name="connsiteX1" fmla="*/ 52078 w 1994038"/>
                <a:gd name="connsiteY1" fmla="*/ 700387 h 4251373"/>
                <a:gd name="connsiteX2" fmla="*/ 133101 w 1994038"/>
                <a:gd name="connsiteY2" fmla="*/ 2425015 h 4251373"/>
                <a:gd name="connsiteX3" fmla="*/ 121526 w 1994038"/>
                <a:gd name="connsiteY3" fmla="*/ 4022322 h 4251373"/>
                <a:gd name="connsiteX4" fmla="*/ 1846154 w 1994038"/>
                <a:gd name="connsiteY4" fmla="*/ 4103344 h 4251373"/>
                <a:gd name="connsiteX5" fmla="*/ 1823005 w 1994038"/>
                <a:gd name="connsiteY5" fmla="*/ 2714382 h 4251373"/>
                <a:gd name="connsiteX6" fmla="*/ 1151673 w 1994038"/>
                <a:gd name="connsiteY6" fmla="*/ 167952 h 4251373"/>
                <a:gd name="connsiteX7" fmla="*/ 561364 w 1994038"/>
                <a:gd name="connsiteY7" fmla="*/ 295273 h 425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4038" h="4251373">
                  <a:moveTo>
                    <a:pt x="561364" y="295273"/>
                  </a:moveTo>
                  <a:cubicBezTo>
                    <a:pt x="378098" y="384012"/>
                    <a:pt x="123455" y="345430"/>
                    <a:pt x="52078" y="700387"/>
                  </a:cubicBezTo>
                  <a:cubicBezTo>
                    <a:pt x="-19299" y="1055344"/>
                    <a:pt x="121526" y="1871359"/>
                    <a:pt x="133101" y="2425015"/>
                  </a:cubicBezTo>
                  <a:cubicBezTo>
                    <a:pt x="144676" y="2978671"/>
                    <a:pt x="-163983" y="3742601"/>
                    <a:pt x="121526" y="4022322"/>
                  </a:cubicBezTo>
                  <a:cubicBezTo>
                    <a:pt x="407035" y="4302044"/>
                    <a:pt x="1562574" y="4321334"/>
                    <a:pt x="1846154" y="4103344"/>
                  </a:cubicBezTo>
                  <a:cubicBezTo>
                    <a:pt x="2129734" y="3885354"/>
                    <a:pt x="1938752" y="3370281"/>
                    <a:pt x="1823005" y="2714382"/>
                  </a:cubicBezTo>
                  <a:cubicBezTo>
                    <a:pt x="1707258" y="2058483"/>
                    <a:pt x="1356159" y="573066"/>
                    <a:pt x="1151673" y="167952"/>
                  </a:cubicBezTo>
                  <a:cubicBezTo>
                    <a:pt x="947187" y="-237162"/>
                    <a:pt x="744630" y="206534"/>
                    <a:pt x="561364" y="295273"/>
                  </a:cubicBezTo>
                  <a:close/>
                </a:path>
              </a:pathLst>
            </a:custGeom>
            <a:noFill/>
            <a:ln w="34925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64927" y="4849679"/>
            <a:ext cx="2082946" cy="1803232"/>
            <a:chOff x="2979854" y="1607747"/>
            <a:chExt cx="6082627" cy="5192300"/>
          </a:xfrm>
        </p:grpSpPr>
        <p:sp>
          <p:nvSpPr>
            <p:cNvPr id="45" name="Oval 4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/>
            <p:cNvCxnSpPr>
              <a:stCxn id="50" idx="1"/>
              <a:endCxn id="4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7"/>
              <a:endCxn id="4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2" idx="0"/>
              <a:endCxn id="5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3" idx="0"/>
              <a:endCxn id="5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4" idx="0"/>
              <a:endCxn id="5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0" idx="5"/>
              <a:endCxn id="5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riangle 5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2979854" y="4487394"/>
              <a:ext cx="1589374" cy="2225935"/>
            </a:xfrm>
            <a:custGeom>
              <a:avLst/>
              <a:gdLst>
                <a:gd name="connsiteX0" fmla="*/ 1024987 w 1589374"/>
                <a:gd name="connsiteY0" fmla="*/ 2202773 h 2225935"/>
                <a:gd name="connsiteX1" fmla="*/ 1534273 w 1589374"/>
                <a:gd name="connsiteY1" fmla="*/ 2168049 h 2225935"/>
                <a:gd name="connsiteX2" fmla="*/ 1568997 w 1589374"/>
                <a:gd name="connsiteY2" fmla="*/ 1658763 h 2225935"/>
                <a:gd name="connsiteX3" fmla="*/ 1476399 w 1589374"/>
                <a:gd name="connsiteY3" fmla="*/ 478145 h 2225935"/>
                <a:gd name="connsiteX4" fmla="*/ 955538 w 1589374"/>
                <a:gd name="connsiteY4" fmla="*/ 15158 h 2225935"/>
                <a:gd name="connsiteX5" fmla="*/ 52713 w 1589374"/>
                <a:gd name="connsiteY5" fmla="*/ 975857 h 2225935"/>
                <a:gd name="connsiteX6" fmla="*/ 203184 w 1589374"/>
                <a:gd name="connsiteY6" fmla="*/ 2063877 h 2225935"/>
                <a:gd name="connsiteX7" fmla="*/ 1024987 w 1589374"/>
                <a:gd name="connsiteY7" fmla="*/ 2202773 h 22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374" h="2225935">
                  <a:moveTo>
                    <a:pt x="1024987" y="2202773"/>
                  </a:moveTo>
                  <a:cubicBezTo>
                    <a:pt x="1246835" y="2220135"/>
                    <a:pt x="1443605" y="2258717"/>
                    <a:pt x="1534273" y="2168049"/>
                  </a:cubicBezTo>
                  <a:cubicBezTo>
                    <a:pt x="1624941" y="2077381"/>
                    <a:pt x="1578643" y="1940414"/>
                    <a:pt x="1568997" y="1658763"/>
                  </a:cubicBezTo>
                  <a:cubicBezTo>
                    <a:pt x="1559351" y="1377112"/>
                    <a:pt x="1578642" y="752079"/>
                    <a:pt x="1476399" y="478145"/>
                  </a:cubicBezTo>
                  <a:cubicBezTo>
                    <a:pt x="1374156" y="204211"/>
                    <a:pt x="1192819" y="-67794"/>
                    <a:pt x="955538" y="15158"/>
                  </a:cubicBezTo>
                  <a:cubicBezTo>
                    <a:pt x="718257" y="98110"/>
                    <a:pt x="178105" y="634404"/>
                    <a:pt x="52713" y="975857"/>
                  </a:cubicBezTo>
                  <a:cubicBezTo>
                    <a:pt x="-72679" y="1317310"/>
                    <a:pt x="44997" y="1859391"/>
                    <a:pt x="203184" y="2063877"/>
                  </a:cubicBezTo>
                  <a:cubicBezTo>
                    <a:pt x="361371" y="2268363"/>
                    <a:pt x="803139" y="2185411"/>
                    <a:pt x="1024987" y="2202773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4351786" y="4569369"/>
              <a:ext cx="1181361" cy="1805145"/>
            </a:xfrm>
            <a:custGeom>
              <a:avLst/>
              <a:gdLst>
                <a:gd name="connsiteX0" fmla="*/ 451708 w 1181361"/>
                <a:gd name="connsiteY0" fmla="*/ 14206 h 1805145"/>
                <a:gd name="connsiteX1" fmla="*/ 92892 w 1181361"/>
                <a:gd name="connsiteY1" fmla="*/ 592940 h 1805145"/>
                <a:gd name="connsiteX2" fmla="*/ 81318 w 1181361"/>
                <a:gd name="connsiteY2" fmla="*/ 1704109 h 1805145"/>
                <a:gd name="connsiteX3" fmla="*/ 1030442 w 1181361"/>
                <a:gd name="connsiteY3" fmla="*/ 1646236 h 1805145"/>
                <a:gd name="connsiteX4" fmla="*/ 1169338 w 1181361"/>
                <a:gd name="connsiteY4" fmla="*/ 754985 h 1805145"/>
                <a:gd name="connsiteX5" fmla="*/ 926270 w 1181361"/>
                <a:gd name="connsiteY5" fmla="*/ 222550 h 1805145"/>
                <a:gd name="connsiteX6" fmla="*/ 451708 w 1181361"/>
                <a:gd name="connsiteY6" fmla="*/ 14206 h 18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361" h="1805145">
                  <a:moveTo>
                    <a:pt x="451708" y="14206"/>
                  </a:moveTo>
                  <a:cubicBezTo>
                    <a:pt x="312812" y="75938"/>
                    <a:pt x="154624" y="311290"/>
                    <a:pt x="92892" y="592940"/>
                  </a:cubicBezTo>
                  <a:cubicBezTo>
                    <a:pt x="31160" y="874591"/>
                    <a:pt x="-74940" y="1528560"/>
                    <a:pt x="81318" y="1704109"/>
                  </a:cubicBezTo>
                  <a:cubicBezTo>
                    <a:pt x="237576" y="1879658"/>
                    <a:pt x="849105" y="1804423"/>
                    <a:pt x="1030442" y="1646236"/>
                  </a:cubicBezTo>
                  <a:cubicBezTo>
                    <a:pt x="1211779" y="1488049"/>
                    <a:pt x="1186700" y="992266"/>
                    <a:pt x="1169338" y="754985"/>
                  </a:cubicBezTo>
                  <a:cubicBezTo>
                    <a:pt x="1151976" y="517704"/>
                    <a:pt x="1042017" y="340226"/>
                    <a:pt x="926270" y="222550"/>
                  </a:cubicBezTo>
                  <a:cubicBezTo>
                    <a:pt x="810523" y="104874"/>
                    <a:pt x="590604" y="-47526"/>
                    <a:pt x="451708" y="1420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43278" y="4519190"/>
              <a:ext cx="2004981" cy="2280857"/>
            </a:xfrm>
            <a:custGeom>
              <a:avLst/>
              <a:gdLst>
                <a:gd name="connsiteX0" fmla="*/ 1573269 w 2004981"/>
                <a:gd name="connsiteY0" fmla="*/ 214856 h 2280857"/>
                <a:gd name="connsiteX1" fmla="*/ 890363 w 2004981"/>
                <a:gd name="connsiteY1" fmla="*/ 99109 h 2280857"/>
                <a:gd name="connsiteX2" fmla="*/ 184307 w 2004981"/>
                <a:gd name="connsiteY2" fmla="*/ 782015 h 2280857"/>
                <a:gd name="connsiteX3" fmla="*/ 149583 w 2004981"/>
                <a:gd name="connsiteY3" fmla="*/ 2124678 h 2280857"/>
                <a:gd name="connsiteX4" fmla="*/ 1932084 w 2004981"/>
                <a:gd name="connsiteY4" fmla="*/ 2043656 h 2280857"/>
                <a:gd name="connsiteX5" fmla="*/ 1573269 w 2004981"/>
                <a:gd name="connsiteY5" fmla="*/ 214856 h 228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4981" h="2280857">
                  <a:moveTo>
                    <a:pt x="1573269" y="214856"/>
                  </a:moveTo>
                  <a:cubicBezTo>
                    <a:pt x="1399649" y="-109235"/>
                    <a:pt x="1121857" y="4582"/>
                    <a:pt x="890363" y="99109"/>
                  </a:cubicBezTo>
                  <a:cubicBezTo>
                    <a:pt x="658869" y="193635"/>
                    <a:pt x="307770" y="444420"/>
                    <a:pt x="184307" y="782015"/>
                  </a:cubicBezTo>
                  <a:cubicBezTo>
                    <a:pt x="60844" y="1119610"/>
                    <a:pt x="-141713" y="1914405"/>
                    <a:pt x="149583" y="2124678"/>
                  </a:cubicBezTo>
                  <a:cubicBezTo>
                    <a:pt x="440879" y="2334951"/>
                    <a:pt x="1689016" y="2356172"/>
                    <a:pt x="1932084" y="2043656"/>
                  </a:cubicBezTo>
                  <a:cubicBezTo>
                    <a:pt x="2175152" y="1731140"/>
                    <a:pt x="1746889" y="538947"/>
                    <a:pt x="1573269" y="21485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7393112" y="4320887"/>
              <a:ext cx="1669369" cy="2415274"/>
            </a:xfrm>
            <a:custGeom>
              <a:avLst/>
              <a:gdLst>
                <a:gd name="connsiteX0" fmla="*/ 628144 w 1669369"/>
                <a:gd name="connsiteY0" fmla="*/ 123791 h 2415274"/>
                <a:gd name="connsiteX1" fmla="*/ 3111 w 1669369"/>
                <a:gd name="connsiteY1" fmla="*/ 2068338 h 2415274"/>
                <a:gd name="connsiteX2" fmla="*/ 442949 w 1669369"/>
                <a:gd name="connsiteY2" fmla="*/ 2334556 h 2415274"/>
                <a:gd name="connsiteX3" fmla="*/ 1611992 w 1669369"/>
                <a:gd name="connsiteY3" fmla="*/ 2288257 h 2415274"/>
                <a:gd name="connsiteX4" fmla="*/ 1461521 w 1669369"/>
                <a:gd name="connsiteY4" fmla="*/ 945594 h 2415274"/>
                <a:gd name="connsiteX5" fmla="*/ 1218453 w 1669369"/>
                <a:gd name="connsiteY5" fmla="*/ 274262 h 2415274"/>
                <a:gd name="connsiteX6" fmla="*/ 628144 w 1669369"/>
                <a:gd name="connsiteY6" fmla="*/ 123791 h 241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369" h="2415274">
                  <a:moveTo>
                    <a:pt x="628144" y="123791"/>
                  </a:moveTo>
                  <a:cubicBezTo>
                    <a:pt x="425587" y="422804"/>
                    <a:pt x="33977" y="1699877"/>
                    <a:pt x="3111" y="2068338"/>
                  </a:cubicBezTo>
                  <a:cubicBezTo>
                    <a:pt x="-27755" y="2436799"/>
                    <a:pt x="174802" y="2297903"/>
                    <a:pt x="442949" y="2334556"/>
                  </a:cubicBezTo>
                  <a:cubicBezTo>
                    <a:pt x="711096" y="2371209"/>
                    <a:pt x="1442230" y="2519751"/>
                    <a:pt x="1611992" y="2288257"/>
                  </a:cubicBezTo>
                  <a:cubicBezTo>
                    <a:pt x="1781754" y="2056763"/>
                    <a:pt x="1527111" y="1281260"/>
                    <a:pt x="1461521" y="945594"/>
                  </a:cubicBezTo>
                  <a:cubicBezTo>
                    <a:pt x="1395931" y="609928"/>
                    <a:pt x="1357349" y="403513"/>
                    <a:pt x="1218453" y="274262"/>
                  </a:cubicBezTo>
                  <a:cubicBezTo>
                    <a:pt x="1079557" y="145011"/>
                    <a:pt x="830701" y="-175222"/>
                    <a:pt x="628144" y="123791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17894" y="5349552"/>
            <a:ext cx="4497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we implement this, how do we keep track of </a:t>
            </a:r>
            <a:r>
              <a:rPr lang="en-US" sz="2400" dirty="0">
                <a:solidFill>
                  <a:srgbClr val="FF8600"/>
                </a:solidFill>
              </a:rPr>
              <a:t>this term</a:t>
            </a:r>
            <a:r>
              <a:rPr lang="en-US" sz="2400" dirty="0"/>
              <a:t>?</a:t>
            </a:r>
          </a:p>
        </p:txBody>
      </p:sp>
      <p:sp>
        <p:nvSpPr>
          <p:cNvPr id="68" name="Freeform 67"/>
          <p:cNvSpPr/>
          <p:nvPr/>
        </p:nvSpPr>
        <p:spPr>
          <a:xfrm>
            <a:off x="2977894" y="4734046"/>
            <a:ext cx="2765009" cy="1749204"/>
          </a:xfrm>
          <a:custGeom>
            <a:avLst/>
            <a:gdLst>
              <a:gd name="connsiteX0" fmla="*/ 147271 w 2765009"/>
              <a:gd name="connsiteY0" fmla="*/ 1493134 h 1749204"/>
              <a:gd name="connsiteX1" fmla="*/ 239868 w 2765009"/>
              <a:gd name="connsiteY1" fmla="*/ 1736202 h 1749204"/>
              <a:gd name="connsiteX2" fmla="*/ 2392759 w 2765009"/>
              <a:gd name="connsiteY2" fmla="*/ 1527858 h 1749204"/>
              <a:gd name="connsiteX3" fmla="*/ 2763149 w 2765009"/>
              <a:gd name="connsiteY3" fmla="*/ 0 h 174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5009" h="1749204">
                <a:moveTo>
                  <a:pt x="147271" y="1493134"/>
                </a:moveTo>
                <a:cubicBezTo>
                  <a:pt x="6445" y="1611774"/>
                  <a:pt x="-134380" y="1730415"/>
                  <a:pt x="239868" y="1736202"/>
                </a:cubicBezTo>
                <a:cubicBezTo>
                  <a:pt x="614116" y="1741989"/>
                  <a:pt x="1972212" y="1817225"/>
                  <a:pt x="2392759" y="1527858"/>
                </a:cubicBezTo>
                <a:cubicBezTo>
                  <a:pt x="2813306" y="1238491"/>
                  <a:pt x="2763149" y="0"/>
                  <a:pt x="2763149" y="0"/>
                </a:cubicBezTo>
              </a:path>
            </a:pathLst>
          </a:custGeom>
          <a:noFill/>
          <a:ln w="25400">
            <a:solidFill>
              <a:srgbClr val="FF86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0EF7F-48E1-BB4E-A02D-98920B85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7" grpId="0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BC0D4FD-1D9F-2045-ACA4-9B531E7B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61" y="152647"/>
            <a:ext cx="7886700" cy="580096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2D</a:t>
            </a:r>
            <a:r>
              <a:rPr lang="zh-CN" altLang="en-US" b="1" dirty="0"/>
              <a:t>数组价值函数表示，</a:t>
            </a:r>
            <a:r>
              <a:rPr lang="en-US" altLang="zh-CN" b="1" dirty="0"/>
              <a:t>3D</a:t>
            </a:r>
            <a:r>
              <a:rPr lang="zh-CN" altLang="en-US" b="1" dirty="0"/>
              <a:t>计算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A62099-021B-5744-90E1-DD7BEA98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69" y="826801"/>
            <a:ext cx="7305463" cy="9528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3EEE18-5C20-1B4B-9312-34704B075DFC}"/>
              </a:ext>
            </a:extLst>
          </p:cNvPr>
          <p:cNvSpPr txBox="1"/>
          <p:nvPr/>
        </p:nvSpPr>
        <p:spPr>
          <a:xfrm>
            <a:off x="2491214" y="1779687"/>
            <a:ext cx="656031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Matrix-Chain(p[0..n])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  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m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array[1..n,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1..n]</a:t>
            </a:r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s = array[1..n-1, 2..n]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for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= 1 to n) m[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] = 0</a:t>
            </a:r>
          </a:p>
          <a:p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    for (L = 2 to n) {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for (</a:t>
            </a:r>
            <a:r>
              <a:rPr lang="en-US" altLang="zh-CN" dirty="0" err="1">
                <a:solidFill>
                  <a:srgbClr val="C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 = 1 to n - L + 1) { 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             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j=i+L-1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m[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i,j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] = INFINITY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</a:t>
            </a:r>
            <a:r>
              <a:rPr lang="zh-CN" altLang="en-US" dirty="0">
                <a:solidFill>
                  <a:srgbClr val="C00000"/>
                </a:solidFill>
                <a:effectLst/>
                <a:latin typeface="Helvetica" pitchFamily="2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for (k = </a:t>
            </a:r>
            <a:r>
              <a:rPr lang="en-US" altLang="zh-CN" dirty="0" err="1">
                <a:solidFill>
                  <a:srgbClr val="C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 to j - 1) {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		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 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cost = m[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, k] + m[k+1, j] + p[i-1]*p[k]*p[j]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    	if (cost &lt; m[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 j]) {</a:t>
            </a:r>
          </a:p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                    	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    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m[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, j] = cost</a:t>
            </a:r>
          </a:p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		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           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s[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, j] = k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} 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  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}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}</a:t>
            </a:r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return m[1, n] (final cost) and s (splitting markers)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C98EF97-2D52-404A-BB6A-6FD7C96B5A99}"/>
              </a:ext>
            </a:extLst>
          </p:cNvPr>
          <p:cNvSpPr txBox="1"/>
          <p:nvPr/>
        </p:nvSpPr>
        <p:spPr>
          <a:xfrm rot="1198211">
            <a:off x="6398932" y="4933441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O(n</a:t>
            </a:r>
            <a:r>
              <a:rPr lang="en-US" altLang="zh-CN" sz="2800" b="1" baseline="30000" dirty="0">
                <a:solidFill>
                  <a:srgbClr val="CF6E6C"/>
                </a:solidFill>
              </a:rPr>
              <a:t>3</a:t>
            </a:r>
            <a:r>
              <a:rPr lang="en-US" sz="2800" b="1" dirty="0">
                <a:solidFill>
                  <a:srgbClr val="CF6E6C"/>
                </a:solidFill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D43E13-6FFF-3647-9D45-11AAA728BE7C}"/>
              </a:ext>
            </a:extLst>
          </p:cNvPr>
          <p:cNvSpPr txBox="1"/>
          <p:nvPr/>
        </p:nvSpPr>
        <p:spPr>
          <a:xfrm>
            <a:off x="623156" y="823922"/>
            <a:ext cx="1046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矩阵链式乘法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428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02" y="89023"/>
            <a:ext cx="7886700" cy="1325563"/>
          </a:xfrm>
        </p:spPr>
        <p:txBody>
          <a:bodyPr/>
          <a:lstStyle/>
          <a:p>
            <a:r>
              <a:rPr lang="en-US" dirty="0"/>
              <a:t>Recursive formulation: try 2</a:t>
            </a:r>
            <a:br>
              <a:rPr lang="en-US" dirty="0"/>
            </a:br>
            <a:r>
              <a:rPr lang="en-US" sz="2800" dirty="0">
                <a:solidFill>
                  <a:schemeClr val="accent1"/>
                </a:solidFill>
              </a:rPr>
              <a:t>Keep two arrays!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Let A[u] be the weight of a maximal independent set in the tree rooted at u.</a:t>
                </a:r>
              </a:p>
              <a:p>
                <a:r>
                  <a:rPr lang="en-US" dirty="0">
                    <a:solidFill>
                      <a:srgbClr val="FF8600"/>
                    </a:solidFill>
                  </a:rPr>
                  <a:t>Let B[u]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>
                  <a:solidFill>
                    <a:srgbClr val="FF8600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mr-IN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weight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</m:eqAr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  <a:blipFill rotWithShape="0">
                <a:blip r:embed="rId2"/>
                <a:stretch>
                  <a:fillRect l="-1339" t="-2241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6664927" y="1993078"/>
            <a:ext cx="1965108" cy="1493134"/>
            <a:chOff x="2735357" y="1607747"/>
            <a:chExt cx="6336608" cy="5184150"/>
          </a:xfrm>
        </p:grpSpPr>
        <p:sp>
          <p:nvSpPr>
            <p:cNvPr id="25" name="Oval 2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stCxn id="30" idx="1"/>
              <a:endCxn id="2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2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0"/>
              <a:endCxn id="3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0"/>
              <a:endCxn id="3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0"/>
              <a:endCxn id="3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0" idx="5"/>
              <a:endCxn id="3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riangle 3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735357" y="2823608"/>
              <a:ext cx="4154427" cy="3945190"/>
            </a:xfrm>
            <a:custGeom>
              <a:avLst/>
              <a:gdLst>
                <a:gd name="connsiteX0" fmla="*/ 3839063 w 4154427"/>
                <a:gd name="connsiteY0" fmla="*/ 3727663 h 3945190"/>
                <a:gd name="connsiteX1" fmla="*/ 4151580 w 4154427"/>
                <a:gd name="connsiteY1" fmla="*/ 2628068 h 3945190"/>
                <a:gd name="connsiteX2" fmla="*/ 3677018 w 4154427"/>
                <a:gd name="connsiteY2" fmla="*/ 799268 h 3945190"/>
                <a:gd name="connsiteX3" fmla="*/ 2901514 w 4154427"/>
                <a:gd name="connsiteY3" fmla="*/ 615 h 3945190"/>
                <a:gd name="connsiteX4" fmla="*/ 1304208 w 4154427"/>
                <a:gd name="connsiteY4" fmla="*/ 695096 h 3945190"/>
                <a:gd name="connsiteX5" fmla="*/ 112015 w 4154427"/>
                <a:gd name="connsiteY5" fmla="*/ 2153506 h 3945190"/>
                <a:gd name="connsiteX6" fmla="*/ 308785 w 4154427"/>
                <a:gd name="connsiteY6" fmla="*/ 3831835 h 3945190"/>
                <a:gd name="connsiteX7" fmla="*/ 2392228 w 4154427"/>
                <a:gd name="connsiteY7" fmla="*/ 3797111 h 3945190"/>
                <a:gd name="connsiteX8" fmla="*/ 3839063 w 4154427"/>
                <a:gd name="connsiteY8" fmla="*/ 3727663 h 394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427" h="3945190">
                  <a:moveTo>
                    <a:pt x="3839063" y="3727663"/>
                  </a:moveTo>
                  <a:cubicBezTo>
                    <a:pt x="4008825" y="3421898"/>
                    <a:pt x="4178587" y="3116134"/>
                    <a:pt x="4151580" y="2628068"/>
                  </a:cubicBezTo>
                  <a:cubicBezTo>
                    <a:pt x="4124573" y="2140002"/>
                    <a:pt x="3885362" y="1237177"/>
                    <a:pt x="3677018" y="799268"/>
                  </a:cubicBezTo>
                  <a:cubicBezTo>
                    <a:pt x="3468674" y="361359"/>
                    <a:pt x="3296982" y="17977"/>
                    <a:pt x="2901514" y="615"/>
                  </a:cubicBezTo>
                  <a:cubicBezTo>
                    <a:pt x="2506046" y="-16747"/>
                    <a:pt x="1769124" y="336281"/>
                    <a:pt x="1304208" y="695096"/>
                  </a:cubicBezTo>
                  <a:cubicBezTo>
                    <a:pt x="839292" y="1053911"/>
                    <a:pt x="277919" y="1630716"/>
                    <a:pt x="112015" y="2153506"/>
                  </a:cubicBezTo>
                  <a:cubicBezTo>
                    <a:pt x="-53889" y="2676296"/>
                    <a:pt x="-71250" y="3557901"/>
                    <a:pt x="308785" y="3831835"/>
                  </a:cubicBezTo>
                  <a:cubicBezTo>
                    <a:pt x="688820" y="4105769"/>
                    <a:pt x="2392228" y="3797111"/>
                    <a:pt x="2392228" y="3797111"/>
                  </a:cubicBezTo>
                  <a:lnTo>
                    <a:pt x="3839063" y="3727663"/>
                  </a:lnTo>
                  <a:close/>
                </a:path>
              </a:pathLst>
            </a:custGeom>
            <a:noFill/>
            <a:ln w="381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7077927" y="2540524"/>
              <a:ext cx="1994038" cy="4251373"/>
            </a:xfrm>
            <a:custGeom>
              <a:avLst/>
              <a:gdLst>
                <a:gd name="connsiteX0" fmla="*/ 561364 w 1994038"/>
                <a:gd name="connsiteY0" fmla="*/ 295273 h 4251373"/>
                <a:gd name="connsiteX1" fmla="*/ 52078 w 1994038"/>
                <a:gd name="connsiteY1" fmla="*/ 700387 h 4251373"/>
                <a:gd name="connsiteX2" fmla="*/ 133101 w 1994038"/>
                <a:gd name="connsiteY2" fmla="*/ 2425015 h 4251373"/>
                <a:gd name="connsiteX3" fmla="*/ 121526 w 1994038"/>
                <a:gd name="connsiteY3" fmla="*/ 4022322 h 4251373"/>
                <a:gd name="connsiteX4" fmla="*/ 1846154 w 1994038"/>
                <a:gd name="connsiteY4" fmla="*/ 4103344 h 4251373"/>
                <a:gd name="connsiteX5" fmla="*/ 1823005 w 1994038"/>
                <a:gd name="connsiteY5" fmla="*/ 2714382 h 4251373"/>
                <a:gd name="connsiteX6" fmla="*/ 1151673 w 1994038"/>
                <a:gd name="connsiteY6" fmla="*/ 167952 h 4251373"/>
                <a:gd name="connsiteX7" fmla="*/ 561364 w 1994038"/>
                <a:gd name="connsiteY7" fmla="*/ 295273 h 425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4038" h="4251373">
                  <a:moveTo>
                    <a:pt x="561364" y="295273"/>
                  </a:moveTo>
                  <a:cubicBezTo>
                    <a:pt x="378098" y="384012"/>
                    <a:pt x="123455" y="345430"/>
                    <a:pt x="52078" y="700387"/>
                  </a:cubicBezTo>
                  <a:cubicBezTo>
                    <a:pt x="-19299" y="1055344"/>
                    <a:pt x="121526" y="1871359"/>
                    <a:pt x="133101" y="2425015"/>
                  </a:cubicBezTo>
                  <a:cubicBezTo>
                    <a:pt x="144676" y="2978671"/>
                    <a:pt x="-163983" y="3742601"/>
                    <a:pt x="121526" y="4022322"/>
                  </a:cubicBezTo>
                  <a:cubicBezTo>
                    <a:pt x="407035" y="4302044"/>
                    <a:pt x="1562574" y="4321334"/>
                    <a:pt x="1846154" y="4103344"/>
                  </a:cubicBezTo>
                  <a:cubicBezTo>
                    <a:pt x="2129734" y="3885354"/>
                    <a:pt x="1938752" y="3370281"/>
                    <a:pt x="1823005" y="2714382"/>
                  </a:cubicBezTo>
                  <a:cubicBezTo>
                    <a:pt x="1707258" y="2058483"/>
                    <a:pt x="1356159" y="573066"/>
                    <a:pt x="1151673" y="167952"/>
                  </a:cubicBezTo>
                  <a:cubicBezTo>
                    <a:pt x="947187" y="-237162"/>
                    <a:pt x="744630" y="206534"/>
                    <a:pt x="561364" y="295273"/>
                  </a:cubicBezTo>
                  <a:close/>
                </a:path>
              </a:pathLst>
            </a:custGeom>
            <a:noFill/>
            <a:ln w="34925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64927" y="4849679"/>
            <a:ext cx="2082946" cy="1803232"/>
            <a:chOff x="2979854" y="1607747"/>
            <a:chExt cx="6082627" cy="5192300"/>
          </a:xfrm>
        </p:grpSpPr>
        <p:sp>
          <p:nvSpPr>
            <p:cNvPr id="45" name="Oval 4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/>
            <p:cNvCxnSpPr>
              <a:stCxn id="50" idx="1"/>
              <a:endCxn id="4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7"/>
              <a:endCxn id="4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2" idx="0"/>
              <a:endCxn id="5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3" idx="0"/>
              <a:endCxn id="5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4" idx="0"/>
              <a:endCxn id="5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0" idx="5"/>
              <a:endCxn id="5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riangle 5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2979854" y="4487394"/>
              <a:ext cx="1589374" cy="2225935"/>
            </a:xfrm>
            <a:custGeom>
              <a:avLst/>
              <a:gdLst>
                <a:gd name="connsiteX0" fmla="*/ 1024987 w 1589374"/>
                <a:gd name="connsiteY0" fmla="*/ 2202773 h 2225935"/>
                <a:gd name="connsiteX1" fmla="*/ 1534273 w 1589374"/>
                <a:gd name="connsiteY1" fmla="*/ 2168049 h 2225935"/>
                <a:gd name="connsiteX2" fmla="*/ 1568997 w 1589374"/>
                <a:gd name="connsiteY2" fmla="*/ 1658763 h 2225935"/>
                <a:gd name="connsiteX3" fmla="*/ 1476399 w 1589374"/>
                <a:gd name="connsiteY3" fmla="*/ 478145 h 2225935"/>
                <a:gd name="connsiteX4" fmla="*/ 955538 w 1589374"/>
                <a:gd name="connsiteY4" fmla="*/ 15158 h 2225935"/>
                <a:gd name="connsiteX5" fmla="*/ 52713 w 1589374"/>
                <a:gd name="connsiteY5" fmla="*/ 975857 h 2225935"/>
                <a:gd name="connsiteX6" fmla="*/ 203184 w 1589374"/>
                <a:gd name="connsiteY6" fmla="*/ 2063877 h 2225935"/>
                <a:gd name="connsiteX7" fmla="*/ 1024987 w 1589374"/>
                <a:gd name="connsiteY7" fmla="*/ 2202773 h 22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374" h="2225935">
                  <a:moveTo>
                    <a:pt x="1024987" y="2202773"/>
                  </a:moveTo>
                  <a:cubicBezTo>
                    <a:pt x="1246835" y="2220135"/>
                    <a:pt x="1443605" y="2258717"/>
                    <a:pt x="1534273" y="2168049"/>
                  </a:cubicBezTo>
                  <a:cubicBezTo>
                    <a:pt x="1624941" y="2077381"/>
                    <a:pt x="1578643" y="1940414"/>
                    <a:pt x="1568997" y="1658763"/>
                  </a:cubicBezTo>
                  <a:cubicBezTo>
                    <a:pt x="1559351" y="1377112"/>
                    <a:pt x="1578642" y="752079"/>
                    <a:pt x="1476399" y="478145"/>
                  </a:cubicBezTo>
                  <a:cubicBezTo>
                    <a:pt x="1374156" y="204211"/>
                    <a:pt x="1192819" y="-67794"/>
                    <a:pt x="955538" y="15158"/>
                  </a:cubicBezTo>
                  <a:cubicBezTo>
                    <a:pt x="718257" y="98110"/>
                    <a:pt x="178105" y="634404"/>
                    <a:pt x="52713" y="975857"/>
                  </a:cubicBezTo>
                  <a:cubicBezTo>
                    <a:pt x="-72679" y="1317310"/>
                    <a:pt x="44997" y="1859391"/>
                    <a:pt x="203184" y="2063877"/>
                  </a:cubicBezTo>
                  <a:cubicBezTo>
                    <a:pt x="361371" y="2268363"/>
                    <a:pt x="803139" y="2185411"/>
                    <a:pt x="1024987" y="2202773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4351786" y="4569369"/>
              <a:ext cx="1181361" cy="1805145"/>
            </a:xfrm>
            <a:custGeom>
              <a:avLst/>
              <a:gdLst>
                <a:gd name="connsiteX0" fmla="*/ 451708 w 1181361"/>
                <a:gd name="connsiteY0" fmla="*/ 14206 h 1805145"/>
                <a:gd name="connsiteX1" fmla="*/ 92892 w 1181361"/>
                <a:gd name="connsiteY1" fmla="*/ 592940 h 1805145"/>
                <a:gd name="connsiteX2" fmla="*/ 81318 w 1181361"/>
                <a:gd name="connsiteY2" fmla="*/ 1704109 h 1805145"/>
                <a:gd name="connsiteX3" fmla="*/ 1030442 w 1181361"/>
                <a:gd name="connsiteY3" fmla="*/ 1646236 h 1805145"/>
                <a:gd name="connsiteX4" fmla="*/ 1169338 w 1181361"/>
                <a:gd name="connsiteY4" fmla="*/ 754985 h 1805145"/>
                <a:gd name="connsiteX5" fmla="*/ 926270 w 1181361"/>
                <a:gd name="connsiteY5" fmla="*/ 222550 h 1805145"/>
                <a:gd name="connsiteX6" fmla="*/ 451708 w 1181361"/>
                <a:gd name="connsiteY6" fmla="*/ 14206 h 18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361" h="1805145">
                  <a:moveTo>
                    <a:pt x="451708" y="14206"/>
                  </a:moveTo>
                  <a:cubicBezTo>
                    <a:pt x="312812" y="75938"/>
                    <a:pt x="154624" y="311290"/>
                    <a:pt x="92892" y="592940"/>
                  </a:cubicBezTo>
                  <a:cubicBezTo>
                    <a:pt x="31160" y="874591"/>
                    <a:pt x="-74940" y="1528560"/>
                    <a:pt x="81318" y="1704109"/>
                  </a:cubicBezTo>
                  <a:cubicBezTo>
                    <a:pt x="237576" y="1879658"/>
                    <a:pt x="849105" y="1804423"/>
                    <a:pt x="1030442" y="1646236"/>
                  </a:cubicBezTo>
                  <a:cubicBezTo>
                    <a:pt x="1211779" y="1488049"/>
                    <a:pt x="1186700" y="992266"/>
                    <a:pt x="1169338" y="754985"/>
                  </a:cubicBezTo>
                  <a:cubicBezTo>
                    <a:pt x="1151976" y="517704"/>
                    <a:pt x="1042017" y="340226"/>
                    <a:pt x="926270" y="222550"/>
                  </a:cubicBezTo>
                  <a:cubicBezTo>
                    <a:pt x="810523" y="104874"/>
                    <a:pt x="590604" y="-47526"/>
                    <a:pt x="451708" y="1420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43278" y="4519190"/>
              <a:ext cx="2004981" cy="2280857"/>
            </a:xfrm>
            <a:custGeom>
              <a:avLst/>
              <a:gdLst>
                <a:gd name="connsiteX0" fmla="*/ 1573269 w 2004981"/>
                <a:gd name="connsiteY0" fmla="*/ 214856 h 2280857"/>
                <a:gd name="connsiteX1" fmla="*/ 890363 w 2004981"/>
                <a:gd name="connsiteY1" fmla="*/ 99109 h 2280857"/>
                <a:gd name="connsiteX2" fmla="*/ 184307 w 2004981"/>
                <a:gd name="connsiteY2" fmla="*/ 782015 h 2280857"/>
                <a:gd name="connsiteX3" fmla="*/ 149583 w 2004981"/>
                <a:gd name="connsiteY3" fmla="*/ 2124678 h 2280857"/>
                <a:gd name="connsiteX4" fmla="*/ 1932084 w 2004981"/>
                <a:gd name="connsiteY4" fmla="*/ 2043656 h 2280857"/>
                <a:gd name="connsiteX5" fmla="*/ 1573269 w 2004981"/>
                <a:gd name="connsiteY5" fmla="*/ 214856 h 228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4981" h="2280857">
                  <a:moveTo>
                    <a:pt x="1573269" y="214856"/>
                  </a:moveTo>
                  <a:cubicBezTo>
                    <a:pt x="1399649" y="-109235"/>
                    <a:pt x="1121857" y="4582"/>
                    <a:pt x="890363" y="99109"/>
                  </a:cubicBezTo>
                  <a:cubicBezTo>
                    <a:pt x="658869" y="193635"/>
                    <a:pt x="307770" y="444420"/>
                    <a:pt x="184307" y="782015"/>
                  </a:cubicBezTo>
                  <a:cubicBezTo>
                    <a:pt x="60844" y="1119610"/>
                    <a:pt x="-141713" y="1914405"/>
                    <a:pt x="149583" y="2124678"/>
                  </a:cubicBezTo>
                  <a:cubicBezTo>
                    <a:pt x="440879" y="2334951"/>
                    <a:pt x="1689016" y="2356172"/>
                    <a:pt x="1932084" y="2043656"/>
                  </a:cubicBezTo>
                  <a:cubicBezTo>
                    <a:pt x="2175152" y="1731140"/>
                    <a:pt x="1746889" y="538947"/>
                    <a:pt x="1573269" y="21485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7393112" y="4320887"/>
              <a:ext cx="1669369" cy="2415274"/>
            </a:xfrm>
            <a:custGeom>
              <a:avLst/>
              <a:gdLst>
                <a:gd name="connsiteX0" fmla="*/ 628144 w 1669369"/>
                <a:gd name="connsiteY0" fmla="*/ 123791 h 2415274"/>
                <a:gd name="connsiteX1" fmla="*/ 3111 w 1669369"/>
                <a:gd name="connsiteY1" fmla="*/ 2068338 h 2415274"/>
                <a:gd name="connsiteX2" fmla="*/ 442949 w 1669369"/>
                <a:gd name="connsiteY2" fmla="*/ 2334556 h 2415274"/>
                <a:gd name="connsiteX3" fmla="*/ 1611992 w 1669369"/>
                <a:gd name="connsiteY3" fmla="*/ 2288257 h 2415274"/>
                <a:gd name="connsiteX4" fmla="*/ 1461521 w 1669369"/>
                <a:gd name="connsiteY4" fmla="*/ 945594 h 2415274"/>
                <a:gd name="connsiteX5" fmla="*/ 1218453 w 1669369"/>
                <a:gd name="connsiteY5" fmla="*/ 274262 h 2415274"/>
                <a:gd name="connsiteX6" fmla="*/ 628144 w 1669369"/>
                <a:gd name="connsiteY6" fmla="*/ 123791 h 241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369" h="2415274">
                  <a:moveTo>
                    <a:pt x="628144" y="123791"/>
                  </a:moveTo>
                  <a:cubicBezTo>
                    <a:pt x="425587" y="422804"/>
                    <a:pt x="33977" y="1699877"/>
                    <a:pt x="3111" y="2068338"/>
                  </a:cubicBezTo>
                  <a:cubicBezTo>
                    <a:pt x="-27755" y="2436799"/>
                    <a:pt x="174802" y="2297903"/>
                    <a:pt x="442949" y="2334556"/>
                  </a:cubicBezTo>
                  <a:cubicBezTo>
                    <a:pt x="711096" y="2371209"/>
                    <a:pt x="1442230" y="2519751"/>
                    <a:pt x="1611992" y="2288257"/>
                  </a:cubicBezTo>
                  <a:cubicBezTo>
                    <a:pt x="1781754" y="2056763"/>
                    <a:pt x="1527111" y="1281260"/>
                    <a:pt x="1461521" y="945594"/>
                  </a:cubicBezTo>
                  <a:cubicBezTo>
                    <a:pt x="1395931" y="609928"/>
                    <a:pt x="1357349" y="403513"/>
                    <a:pt x="1218453" y="274262"/>
                  </a:cubicBezTo>
                  <a:cubicBezTo>
                    <a:pt x="1079557" y="145011"/>
                    <a:pt x="830701" y="-175222"/>
                    <a:pt x="628144" y="123791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EF15E-6C56-084A-8E90-77B10E67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3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196950" y="2651387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1C28B-F0AA-5C4B-88D3-427DC76C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02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58" y="341977"/>
            <a:ext cx="7886700" cy="1046985"/>
          </a:xfrm>
        </p:spPr>
        <p:txBody>
          <a:bodyPr/>
          <a:lstStyle/>
          <a:p>
            <a:r>
              <a:rPr lang="en-US" dirty="0"/>
              <a:t>A top-down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MIS_subtree(u):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u is a leaf:</a:t>
                </a:r>
              </a:p>
              <a:p>
                <a:pPr lvl="2"/>
                <a:r>
                  <a:rPr lang="en-US" dirty="0"/>
                  <a:t>A[u] = weight(u)</a:t>
                </a:r>
              </a:p>
              <a:p>
                <a:pPr lvl="2"/>
                <a:r>
                  <a:rPr lang="en-US" dirty="0"/>
                  <a:t>B[u] = 0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lvl="2"/>
                <a:r>
                  <a:rPr lang="en-US" b="1" dirty="0"/>
                  <a:t>for</a:t>
                </a:r>
                <a:r>
                  <a:rPr lang="en-US" dirty="0"/>
                  <a:t> v in </a:t>
                </a:r>
                <a:r>
                  <a:rPr lang="en-US" dirty="0" err="1"/>
                  <a:t>u.children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dirty="0" err="1"/>
                  <a:t>MIS_subtree</a:t>
                </a:r>
                <a:r>
                  <a:rPr lang="en-US" dirty="0"/>
                  <a:t>(v)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latin typeface="Cambria Math" charset="0"/>
                      </a:rPr>
                      <m:t>⁡{ 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weight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}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8600"/>
                        </a:solidFill>
                        <a:latin typeface="Cambria Math" charset="0"/>
                      </a:rPr>
                      <m:t>B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FF8600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8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  <a:p>
                <a:pPr lvl="2"/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MIS(T):</a:t>
                </a:r>
              </a:p>
              <a:p>
                <a:pPr lvl="1"/>
                <a:r>
                  <a:rPr lang="en-US" dirty="0" err="1"/>
                  <a:t>MIS_subtree</a:t>
                </a:r>
                <a:r>
                  <a:rPr lang="en-US" dirty="0"/>
                  <a:t>(</a:t>
                </a:r>
                <a:r>
                  <a:rPr lang="en-US" dirty="0" err="1"/>
                  <a:t>T.root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A[</a:t>
                </a:r>
                <a:r>
                  <a:rPr lang="en-US" dirty="0" err="1"/>
                  <a:t>T.root</a:t>
                </a:r>
                <a:r>
                  <a:rPr lang="en-US" dirty="0"/>
                  <a:t>]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  <a:blipFill rotWithShape="0">
                <a:blip r:embed="rId2"/>
                <a:stretch>
                  <a:fillRect l="-1260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1073249">
            <a:off x="6180880" y="1773711"/>
            <a:ext cx="2650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Initialize global arrays A, B that we will use in all of the recursive calls.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49366" y="4784486"/>
            <a:ext cx="3913630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Running time?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visit each vertex once, and for every vertex we do O(1) work: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Make a recursive call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Participate in summations of parent node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Running time is O(|V|)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2A4BF-6054-784E-A433-21113238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2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58" y="255151"/>
            <a:ext cx="8712120" cy="1046985"/>
          </a:xfrm>
        </p:spPr>
        <p:txBody>
          <a:bodyPr>
            <a:noAutofit/>
          </a:bodyPr>
          <a:lstStyle/>
          <a:p>
            <a:r>
              <a:rPr lang="en-US" sz="3200" dirty="0"/>
              <a:t>Why is this different from divide-and-conquer?</a:t>
            </a:r>
            <a:br>
              <a:rPr lang="en-US" sz="3200" dirty="0"/>
            </a:br>
            <a:r>
              <a:rPr lang="en-US" sz="2000" dirty="0">
                <a:solidFill>
                  <a:schemeClr val="accent4"/>
                </a:solidFill>
              </a:rPr>
              <a:t>That’s always worked for us with tree problems before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MIS_subtree(u):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u is a leaf:</a:t>
                </a:r>
              </a:p>
              <a:p>
                <a:pPr lvl="2"/>
                <a:r>
                  <a:rPr lang="en-US" b="1" dirty="0">
                    <a:solidFill>
                      <a:schemeClr val="tx2"/>
                    </a:solidFill>
                  </a:rPr>
                  <a:t>return </a:t>
                </a:r>
                <a:r>
                  <a:rPr lang="en-US" dirty="0">
                    <a:solidFill>
                      <a:schemeClr val="tx2"/>
                    </a:solidFill>
                  </a:rPr>
                  <a:t>weight(u)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lvl="2"/>
                <a:r>
                  <a:rPr lang="en-US" b="1" dirty="0"/>
                  <a:t>return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latin typeface="Cambria Math" charset="0"/>
                      </a:rPr>
                      <m:t>⁡{ 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MIS</m:t>
                        </m:r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subtree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lvl="5"/>
                <a:endParaRPr lang="en-US" dirty="0">
                  <a:solidFill>
                    <a:schemeClr val="accent1"/>
                  </a:solidFill>
                </a:endParaRPr>
              </a:p>
              <a:p>
                <a:pPr marL="2286000" lvl="5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weight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grandc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hildren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MIS</m:t>
                        </m:r>
                        <m: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subtree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}</a:t>
                </a:r>
              </a:p>
              <a:p>
                <a:pPr lvl="2"/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MIS(T):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</a:t>
                </a:r>
                <a:r>
                  <a:rPr lang="en-US" dirty="0" err="1"/>
                  <a:t>MIS_subtree</a:t>
                </a:r>
                <a:r>
                  <a:rPr lang="en-US" dirty="0"/>
                  <a:t>(</a:t>
                </a:r>
                <a:r>
                  <a:rPr lang="en-US" dirty="0" err="1"/>
                  <a:t>T.root</a:t>
                </a:r>
                <a:r>
                  <a:rPr lang="en-US" dirty="0"/>
                  <a:t>)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  <a:blipFill>
                <a:blip r:embed="rId2"/>
                <a:stretch>
                  <a:fillRect l="-1312" t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 rot="532487">
            <a:off x="4919240" y="1835782"/>
            <a:ext cx="3634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This is exactly the same pseudocode, except we’ve ditched the table and are just calling </a:t>
            </a:r>
            <a:r>
              <a:rPr lang="en-US" dirty="0" err="1">
                <a:solidFill>
                  <a:schemeClr val="accent1"/>
                </a:solidFill>
              </a:rPr>
              <a:t>MIS_subtree</a:t>
            </a:r>
            <a:r>
              <a:rPr lang="en-US" dirty="0">
                <a:solidFill>
                  <a:schemeClr val="accent1"/>
                </a:solidFill>
              </a:rPr>
              <a:t>(v) instead of looking up A[v] or B[v].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1E423-3EEC-1A45-A4E1-F8B7F115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53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70EBDE-0714-BB41-8BD0-E44F465BE067}"/>
              </a:ext>
            </a:extLst>
          </p:cNvPr>
          <p:cNvSpPr txBox="1"/>
          <p:nvPr/>
        </p:nvSpPr>
        <p:spPr>
          <a:xfrm>
            <a:off x="871713" y="5570856"/>
            <a:ext cx="7224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在分治递归算法中</a:t>
            </a:r>
            <a:r>
              <a:rPr lang="zh-CN" altLang="en-US" sz="2000" b="1" dirty="0"/>
              <a:t>，由于分治出来的子问题不重叠，我们可以不做存储，直接计算子问题，然后再递归的返回上层问题。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281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04558" y="255151"/>
            <a:ext cx="8712120" cy="1046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Why is this different from divide-and-conquer?</a:t>
            </a:r>
            <a:br>
              <a:rPr lang="en-US" sz="3200" dirty="0"/>
            </a:br>
            <a:r>
              <a:rPr lang="en-US" sz="2000" dirty="0">
                <a:solidFill>
                  <a:schemeClr val="accent4"/>
                </a:solidFill>
              </a:rPr>
              <a:t>That’s always worked for us with tree problems before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3200" dirty="0">
              <a:solidFill>
                <a:schemeClr val="accent4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521124" y="1445702"/>
            <a:ext cx="1979271" cy="1644739"/>
            <a:chOff x="6169307" y="1445702"/>
            <a:chExt cx="1679874" cy="1505843"/>
          </a:xfrm>
        </p:grpSpPr>
        <p:sp>
          <p:nvSpPr>
            <p:cNvPr id="21" name="Oval 20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/>
            <p:cNvCxnSpPr>
              <a:stCxn id="24" idx="1"/>
              <a:endCxn id="23" idx="5"/>
            </p:cNvCxnSpPr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5" idx="7"/>
              <a:endCxn id="23" idx="3"/>
            </p:cNvCxnSpPr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7" idx="0"/>
              <a:endCxn id="25" idx="4"/>
            </p:cNvCxnSpPr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2" idx="4"/>
              <a:endCxn id="26" idx="0"/>
            </p:cNvCxnSpPr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/>
            <p:cNvCxnSpPr>
              <a:stCxn id="22" idx="4"/>
              <a:endCxn id="36" idx="0"/>
            </p:cNvCxnSpPr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4" idx="0"/>
              <a:endCxn id="23" idx="4"/>
            </p:cNvCxnSpPr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rot="2237653">
            <a:off x="4206140" y="2666084"/>
            <a:ext cx="2058655" cy="1867431"/>
            <a:chOff x="6169307" y="1445702"/>
            <a:chExt cx="1679874" cy="1505843"/>
          </a:xfrm>
        </p:grpSpPr>
        <p:sp>
          <p:nvSpPr>
            <p:cNvPr id="82" name="Oval 81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9641613">
            <a:off x="6744294" y="2657927"/>
            <a:ext cx="2058655" cy="1867431"/>
            <a:chOff x="6169307" y="1445702"/>
            <a:chExt cx="1679874" cy="1505843"/>
          </a:xfrm>
        </p:grpSpPr>
        <p:sp>
          <p:nvSpPr>
            <p:cNvPr id="96" name="Oval 95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 rot="21366714">
            <a:off x="6521990" y="4560093"/>
            <a:ext cx="2058655" cy="1867431"/>
            <a:chOff x="6169307" y="1445702"/>
            <a:chExt cx="1679874" cy="1505843"/>
          </a:xfrm>
        </p:grpSpPr>
        <p:sp>
          <p:nvSpPr>
            <p:cNvPr id="110" name="Oval 109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 rot="706199">
            <a:off x="4284334" y="4567534"/>
            <a:ext cx="2058655" cy="1867431"/>
            <a:chOff x="6169307" y="1445702"/>
            <a:chExt cx="1679874" cy="1505843"/>
          </a:xfrm>
        </p:grpSpPr>
        <p:sp>
          <p:nvSpPr>
            <p:cNvPr id="124" name="Oval 123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/>
          <p:cNvSpPr txBox="1"/>
          <p:nvPr/>
        </p:nvSpPr>
        <p:spPr>
          <a:xfrm>
            <a:off x="304558" y="1505578"/>
            <a:ext cx="276634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How often would we ask about the subtree rooted </a:t>
            </a:r>
            <a:r>
              <a:rPr lang="en-US" b="1" dirty="0">
                <a:solidFill>
                  <a:srgbClr val="7030A0"/>
                </a:solidFill>
              </a:rPr>
              <a:t>here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55" name="Freeform 154"/>
          <p:cNvSpPr/>
          <p:nvPr/>
        </p:nvSpPr>
        <p:spPr>
          <a:xfrm>
            <a:off x="1018572" y="2148233"/>
            <a:ext cx="3252486" cy="3928476"/>
          </a:xfrm>
          <a:custGeom>
            <a:avLst/>
            <a:gdLst>
              <a:gd name="connsiteX0" fmla="*/ 0 w 3252486"/>
              <a:gd name="connsiteY0" fmla="*/ 85681 h 3928476"/>
              <a:gd name="connsiteX1" fmla="*/ 1238491 w 3252486"/>
              <a:gd name="connsiteY1" fmla="*/ 375048 h 3928476"/>
              <a:gd name="connsiteX2" fmla="*/ 2384385 w 3252486"/>
              <a:gd name="connsiteY2" fmla="*/ 3060375 h 3928476"/>
              <a:gd name="connsiteX3" fmla="*/ 3252486 w 3252486"/>
              <a:gd name="connsiteY3" fmla="*/ 3928476 h 392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2486" h="3928476">
                <a:moveTo>
                  <a:pt x="0" y="85681"/>
                </a:moveTo>
                <a:cubicBezTo>
                  <a:pt x="420547" y="-17527"/>
                  <a:pt x="841094" y="-120734"/>
                  <a:pt x="1238491" y="375048"/>
                </a:cubicBezTo>
                <a:cubicBezTo>
                  <a:pt x="1635889" y="870830"/>
                  <a:pt x="2048719" y="2468137"/>
                  <a:pt x="2384385" y="3060375"/>
                </a:cubicBezTo>
                <a:cubicBezTo>
                  <a:pt x="2720051" y="3652613"/>
                  <a:pt x="2986268" y="3790544"/>
                  <a:pt x="3252486" y="3928476"/>
                </a:cubicBezTo>
              </a:path>
            </a:pathLst>
          </a:custGeom>
          <a:noFill/>
          <a:ln w="22225">
            <a:solidFill>
              <a:srgbClr val="7030A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400AB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15892" y="2811731"/>
            <a:ext cx="231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for </a:t>
            </a:r>
            <a:r>
              <a:rPr lang="en-US" b="1" dirty="0">
                <a:solidFill>
                  <a:srgbClr val="CF6E6C"/>
                </a:solidFill>
              </a:rPr>
              <a:t>this node </a:t>
            </a:r>
            <a:r>
              <a:rPr lang="en-US" dirty="0"/>
              <a:t>and once for </a:t>
            </a:r>
            <a:r>
              <a:rPr lang="en-US" b="1" dirty="0">
                <a:solidFill>
                  <a:schemeClr val="accent6"/>
                </a:solidFill>
              </a:rPr>
              <a:t>this one</a:t>
            </a:r>
            <a:r>
              <a:rPr lang="en-US" dirty="0"/>
              <a:t>.</a:t>
            </a:r>
          </a:p>
        </p:txBody>
      </p:sp>
      <p:sp>
        <p:nvSpPr>
          <p:cNvPr id="158" name="Freeform 157"/>
          <p:cNvSpPr/>
          <p:nvPr/>
        </p:nvSpPr>
        <p:spPr>
          <a:xfrm>
            <a:off x="2199190" y="2965299"/>
            <a:ext cx="2523281" cy="2382205"/>
          </a:xfrm>
          <a:custGeom>
            <a:avLst/>
            <a:gdLst>
              <a:gd name="connsiteX0" fmla="*/ 0 w 2523281"/>
              <a:gd name="connsiteY0" fmla="*/ 32544 h 2382205"/>
              <a:gd name="connsiteX1" fmla="*/ 810228 w 2523281"/>
              <a:gd name="connsiteY1" fmla="*/ 229314 h 2382205"/>
              <a:gd name="connsiteX2" fmla="*/ 1701478 w 2523281"/>
              <a:gd name="connsiteY2" fmla="*/ 1745597 h 2382205"/>
              <a:gd name="connsiteX3" fmla="*/ 2523281 w 2523281"/>
              <a:gd name="connsiteY3" fmla="*/ 2382205 h 238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281" h="2382205">
                <a:moveTo>
                  <a:pt x="0" y="32544"/>
                </a:moveTo>
                <a:cubicBezTo>
                  <a:pt x="263324" y="-11826"/>
                  <a:pt x="526648" y="-56195"/>
                  <a:pt x="810228" y="229314"/>
                </a:cubicBezTo>
                <a:cubicBezTo>
                  <a:pt x="1093808" y="514823"/>
                  <a:pt x="1415969" y="1386782"/>
                  <a:pt x="1701478" y="1745597"/>
                </a:cubicBezTo>
                <a:cubicBezTo>
                  <a:pt x="1986987" y="2104412"/>
                  <a:pt x="2523281" y="2382205"/>
                  <a:pt x="2523281" y="2382205"/>
                </a:cubicBezTo>
              </a:path>
            </a:pathLst>
          </a:custGeom>
          <a:noFill/>
          <a:ln w="28575">
            <a:solidFill>
              <a:srgbClr val="CF6E6C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 158"/>
          <p:cNvSpPr/>
          <p:nvPr/>
        </p:nvSpPr>
        <p:spPr>
          <a:xfrm>
            <a:off x="2465408" y="3272792"/>
            <a:ext cx="2963119" cy="1522226"/>
          </a:xfrm>
          <a:custGeom>
            <a:avLst/>
            <a:gdLst>
              <a:gd name="connsiteX0" fmla="*/ 0 w 2963119"/>
              <a:gd name="connsiteY0" fmla="*/ 25993 h 1522226"/>
              <a:gd name="connsiteX1" fmla="*/ 520860 w 2963119"/>
              <a:gd name="connsiteY1" fmla="*/ 188038 h 1522226"/>
              <a:gd name="connsiteX2" fmla="*/ 1886673 w 2963119"/>
              <a:gd name="connsiteY2" fmla="*/ 1426530 h 1522226"/>
              <a:gd name="connsiteX3" fmla="*/ 2963119 w 2963119"/>
              <a:gd name="connsiteY3" fmla="*/ 1438104 h 152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1522226">
                <a:moveTo>
                  <a:pt x="0" y="25993"/>
                </a:moveTo>
                <a:cubicBezTo>
                  <a:pt x="103207" y="-9696"/>
                  <a:pt x="206415" y="-45385"/>
                  <a:pt x="520860" y="188038"/>
                </a:cubicBezTo>
                <a:cubicBezTo>
                  <a:pt x="835305" y="421461"/>
                  <a:pt x="1479630" y="1218186"/>
                  <a:pt x="1886673" y="1426530"/>
                </a:cubicBezTo>
                <a:cubicBezTo>
                  <a:pt x="2293716" y="1634874"/>
                  <a:pt x="2963119" y="1438104"/>
                  <a:pt x="2963119" y="1438104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405114" y="3704252"/>
            <a:ext cx="2223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then ask about </a:t>
            </a:r>
            <a:r>
              <a:rPr lang="en-US" b="1" dirty="0">
                <a:solidFill>
                  <a:srgbClr val="CF6E6C"/>
                </a:solidFill>
              </a:rPr>
              <a:t>this node </a:t>
            </a:r>
            <a:r>
              <a:rPr lang="en-US" dirty="0"/>
              <a:t>twice, </a:t>
            </a:r>
            <a:r>
              <a:rPr lang="en-US" b="1" dirty="0">
                <a:solidFill>
                  <a:schemeClr val="accent6"/>
                </a:solidFill>
              </a:rPr>
              <a:t>here</a:t>
            </a:r>
            <a:r>
              <a:rPr lang="en-US" dirty="0"/>
              <a:t> and </a:t>
            </a:r>
            <a:r>
              <a:rPr lang="en-US" b="1" dirty="0">
                <a:solidFill>
                  <a:srgbClr val="0F40FF"/>
                </a:solidFill>
              </a:rPr>
              <a:t>here</a:t>
            </a:r>
            <a:r>
              <a:rPr lang="en-US" dirty="0">
                <a:solidFill>
                  <a:srgbClr val="0F40FF"/>
                </a:solidFill>
              </a:rPr>
              <a:t>.</a:t>
            </a:r>
          </a:p>
        </p:txBody>
      </p:sp>
      <p:sp>
        <p:nvSpPr>
          <p:cNvPr id="161" name="Freeform 160"/>
          <p:cNvSpPr/>
          <p:nvPr/>
        </p:nvSpPr>
        <p:spPr>
          <a:xfrm>
            <a:off x="2064490" y="4130131"/>
            <a:ext cx="2609846" cy="1217374"/>
          </a:xfrm>
          <a:custGeom>
            <a:avLst/>
            <a:gdLst>
              <a:gd name="connsiteX0" fmla="*/ 0 w 2523281"/>
              <a:gd name="connsiteY0" fmla="*/ 32544 h 2382205"/>
              <a:gd name="connsiteX1" fmla="*/ 810228 w 2523281"/>
              <a:gd name="connsiteY1" fmla="*/ 229314 h 2382205"/>
              <a:gd name="connsiteX2" fmla="*/ 1701478 w 2523281"/>
              <a:gd name="connsiteY2" fmla="*/ 1745597 h 2382205"/>
              <a:gd name="connsiteX3" fmla="*/ 2523281 w 2523281"/>
              <a:gd name="connsiteY3" fmla="*/ 2382205 h 238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281" h="2382205">
                <a:moveTo>
                  <a:pt x="0" y="32544"/>
                </a:moveTo>
                <a:cubicBezTo>
                  <a:pt x="263324" y="-11826"/>
                  <a:pt x="526648" y="-56195"/>
                  <a:pt x="810228" y="229314"/>
                </a:cubicBezTo>
                <a:cubicBezTo>
                  <a:pt x="1093808" y="514823"/>
                  <a:pt x="1415969" y="1386782"/>
                  <a:pt x="1701478" y="1745597"/>
                </a:cubicBezTo>
                <a:cubicBezTo>
                  <a:pt x="1986987" y="2104412"/>
                  <a:pt x="2523281" y="2382205"/>
                  <a:pt x="2523281" y="2382205"/>
                </a:cubicBezTo>
              </a:path>
            </a:pathLst>
          </a:custGeom>
          <a:noFill/>
          <a:ln w="28575">
            <a:solidFill>
              <a:srgbClr val="CF6E6C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/>
        </p:nvSpPr>
        <p:spPr>
          <a:xfrm>
            <a:off x="1365813" y="4618299"/>
            <a:ext cx="4016415" cy="983874"/>
          </a:xfrm>
          <a:custGeom>
            <a:avLst/>
            <a:gdLst>
              <a:gd name="connsiteX0" fmla="*/ 0 w 4016415"/>
              <a:gd name="connsiteY0" fmla="*/ 0 h 983874"/>
              <a:gd name="connsiteX1" fmla="*/ 231493 w 4016415"/>
              <a:gd name="connsiteY1" fmla="*/ 671331 h 983874"/>
              <a:gd name="connsiteX2" fmla="*/ 1388962 w 4016415"/>
              <a:gd name="connsiteY2" fmla="*/ 960698 h 983874"/>
              <a:gd name="connsiteX3" fmla="*/ 4016415 w 4016415"/>
              <a:gd name="connsiteY3" fmla="*/ 92597 h 9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415" h="983874">
                <a:moveTo>
                  <a:pt x="0" y="0"/>
                </a:moveTo>
                <a:cubicBezTo>
                  <a:pt x="-1" y="255607"/>
                  <a:pt x="-1" y="511215"/>
                  <a:pt x="231493" y="671331"/>
                </a:cubicBezTo>
                <a:cubicBezTo>
                  <a:pt x="462987" y="831447"/>
                  <a:pt x="758142" y="1057154"/>
                  <a:pt x="1388962" y="960698"/>
                </a:cubicBezTo>
                <a:cubicBezTo>
                  <a:pt x="2019782" y="864242"/>
                  <a:pt x="4016415" y="92597"/>
                  <a:pt x="4016415" y="92597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62"/>
          <p:cNvSpPr/>
          <p:nvPr/>
        </p:nvSpPr>
        <p:spPr>
          <a:xfrm>
            <a:off x="2212646" y="3824165"/>
            <a:ext cx="3528397" cy="1379547"/>
          </a:xfrm>
          <a:custGeom>
            <a:avLst/>
            <a:gdLst>
              <a:gd name="connsiteX0" fmla="*/ 9693 w 3528397"/>
              <a:gd name="connsiteY0" fmla="*/ 794134 h 1379547"/>
              <a:gd name="connsiteX1" fmla="*/ 55992 w 3528397"/>
              <a:gd name="connsiteY1" fmla="*/ 1118225 h 1379547"/>
              <a:gd name="connsiteX2" fmla="*/ 437957 w 3528397"/>
              <a:gd name="connsiteY2" fmla="*/ 1361293 h 1379547"/>
              <a:gd name="connsiteX3" fmla="*/ 2162584 w 3528397"/>
              <a:gd name="connsiteY3" fmla="*/ 608939 h 1379547"/>
              <a:gd name="connsiteX4" fmla="*/ 3065410 w 3528397"/>
              <a:gd name="connsiteY4" fmla="*/ 30205 h 1379547"/>
              <a:gd name="connsiteX5" fmla="*/ 3528397 w 3528397"/>
              <a:gd name="connsiteY5" fmla="*/ 76503 h 1379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8397" h="1379547">
                <a:moveTo>
                  <a:pt x="9693" y="794134"/>
                </a:moveTo>
                <a:cubicBezTo>
                  <a:pt x="-2846" y="908916"/>
                  <a:pt x="-15385" y="1023699"/>
                  <a:pt x="55992" y="1118225"/>
                </a:cubicBezTo>
                <a:cubicBezTo>
                  <a:pt x="127369" y="1212752"/>
                  <a:pt x="86858" y="1446174"/>
                  <a:pt x="437957" y="1361293"/>
                </a:cubicBezTo>
                <a:cubicBezTo>
                  <a:pt x="789056" y="1276412"/>
                  <a:pt x="1724675" y="830787"/>
                  <a:pt x="2162584" y="608939"/>
                </a:cubicBezTo>
                <a:cubicBezTo>
                  <a:pt x="2600493" y="387091"/>
                  <a:pt x="2837775" y="118944"/>
                  <a:pt x="3065410" y="30205"/>
                </a:cubicBezTo>
                <a:cubicBezTo>
                  <a:pt x="3293045" y="-58534"/>
                  <a:pt x="3528397" y="76503"/>
                  <a:pt x="3528397" y="76503"/>
                </a:cubicBezTo>
              </a:path>
            </a:pathLst>
          </a:custGeom>
          <a:noFill/>
          <a:ln w="25400">
            <a:solidFill>
              <a:srgbClr val="0F4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39200" y="5601232"/>
            <a:ext cx="3375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blow up exponentially without using dynamic programming to take advantage of </a:t>
            </a:r>
            <a:r>
              <a:rPr lang="en-US" b="1" dirty="0"/>
              <a:t>overlapping </a:t>
            </a:r>
            <a:r>
              <a:rPr lang="en-US" b="1" dirty="0" err="1"/>
              <a:t>subproblems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1FE54-CF05-094E-AF5F-6080EFB5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5" grpId="0" animBg="1"/>
      <p:bldP spid="156" grpId="0"/>
      <p:bldP spid="158" grpId="0" animBg="1"/>
      <p:bldP spid="159" grpId="0" animBg="1"/>
      <p:bldP spid="160" grpId="0"/>
      <p:bldP spid="161" grpId="0" animBg="1"/>
      <p:bldP spid="162" grpId="0" animBg="1"/>
      <p:bldP spid="163" grpId="0" animBg="1"/>
      <p:bldP spid="16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1" y="3762558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237" y="5647160"/>
            <a:ext cx="828825" cy="1283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2920" y="5919728"/>
            <a:ext cx="448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You do this </a:t>
            </a:r>
            <a:r>
              <a:rPr lang="en-US">
                <a:solidFill>
                  <a:srgbClr val="B400AB"/>
                </a:solidFill>
              </a:rPr>
              <a:t>one!</a:t>
            </a:r>
            <a:endParaRPr lang="en-US" dirty="0">
              <a:solidFill>
                <a:srgbClr val="B400AB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4E395-9AAC-D244-9615-8DD87950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5D8802-C568-CE43-9DFC-6F6DE1B6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58" y="214133"/>
            <a:ext cx="7886700" cy="47397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have we learned?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1B0E2BB-6576-0641-888F-56ECDB23E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80" y="3361536"/>
                <a:ext cx="8712120" cy="34058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MIS_subtree(u):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u is a leaf:</a:t>
                </a:r>
              </a:p>
              <a:p>
                <a:pPr lvl="2"/>
                <a:r>
                  <a:rPr lang="en-US" dirty="0"/>
                  <a:t>A[u] = weight(u)</a:t>
                </a:r>
              </a:p>
              <a:p>
                <a:pPr lvl="2"/>
                <a:r>
                  <a:rPr lang="en-US" dirty="0"/>
                  <a:t>B[u] = 0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lvl="2"/>
                <a:r>
                  <a:rPr lang="en-US" b="1" dirty="0"/>
                  <a:t>for</a:t>
                </a:r>
                <a:r>
                  <a:rPr lang="en-US" dirty="0"/>
                  <a:t> v in </a:t>
                </a:r>
                <a:r>
                  <a:rPr lang="en-US" dirty="0" err="1"/>
                  <a:t>u.children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dirty="0" err="1"/>
                  <a:t>MIS_subtree</a:t>
                </a:r>
                <a:r>
                  <a:rPr lang="en-US" dirty="0"/>
                  <a:t>(v)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latin typeface="Cambria Math" charset="0"/>
                      </a:rPr>
                      <m:t>⁡{ 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weight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}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8600"/>
                        </a:solidFill>
                        <a:latin typeface="Cambria Math" charset="0"/>
                      </a:rPr>
                      <m:t>B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FF8600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8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1B0E2BB-6576-0641-888F-56ECDB23E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80" y="3361536"/>
                <a:ext cx="8712120" cy="3405815"/>
              </a:xfrm>
              <a:blipFill>
                <a:blip r:embed="rId2"/>
                <a:stretch>
                  <a:fillRect l="-1312" t="-2974" b="-18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13A7638-2071-BE40-8654-CF470E991335}"/>
              </a:ext>
            </a:extLst>
          </p:cNvPr>
          <p:cNvSpPr txBox="1"/>
          <p:nvPr/>
        </p:nvSpPr>
        <p:spPr>
          <a:xfrm>
            <a:off x="527125" y="76443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最大独立集问题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FE58CB-876C-D14C-A0E7-06A05CED1BEE}"/>
              </a:ext>
            </a:extLst>
          </p:cNvPr>
          <p:cNvSpPr txBox="1"/>
          <p:nvPr/>
        </p:nvSpPr>
        <p:spPr>
          <a:xfrm>
            <a:off x="871371" y="1259317"/>
            <a:ext cx="605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1D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Cost</a:t>
            </a:r>
            <a:r>
              <a:rPr lang="zh-CN" altLang="en-US" sz="2400" b="1" dirty="0">
                <a:solidFill>
                  <a:srgbClr val="00B050"/>
                </a:solidFill>
              </a:rPr>
              <a:t> 函数，通过迭代两个</a:t>
            </a:r>
            <a:r>
              <a:rPr lang="en-US" altLang="zh-CN" sz="2400" b="1" dirty="0">
                <a:solidFill>
                  <a:srgbClr val="00B050"/>
                </a:solidFill>
              </a:rPr>
              <a:t>1D</a:t>
            </a:r>
            <a:r>
              <a:rPr lang="zh-CN" altLang="en-US" sz="2400" b="1" dirty="0">
                <a:solidFill>
                  <a:srgbClr val="00B050"/>
                </a:solidFill>
              </a:rPr>
              <a:t>数组计算：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C86DD2E-16BA-CD42-8141-1606CD4FCF2A}"/>
                  </a:ext>
                </a:extLst>
              </p:cNvPr>
              <p:cNvSpPr txBox="1"/>
              <p:nvPr/>
            </p:nvSpPr>
            <p:spPr>
              <a:xfrm>
                <a:off x="-368007" y="1686039"/>
                <a:ext cx="9016678" cy="164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𝑢</m:t>
                          </m: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mr-IN" altLang="zh-CN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mr-IN" altLang="zh-CN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𝑐h𝑖𝑙𝑑𝑟𝑒𝑛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𝑤𝑒𝑖𝑔h𝑡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FF8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solidFill>
                                            <a:srgbClr val="FF8600"/>
                                          </a:solidFill>
                                          <a:latin typeface="Cambria Math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FF8600"/>
                                          </a:solidFill>
                                          <a:latin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FF8600"/>
                                          </a:solidFill>
                                          <a:latin typeface="Cambria Math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FF8600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FF8600"/>
                                          </a:solidFill>
                                          <a:latin typeface="Cambria Math" charset="0"/>
                                        </a:rPr>
                                        <m:t>𝑐h𝑖𝑙𝑑𝑟𝑒𝑛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8600"/>
                                          </a:solidFill>
                                          <a:latin typeface="Cambria Math" charset="0"/>
                                        </a:rPr>
                                        <m:t>𝐵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86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8600"/>
                                              </a:solidFill>
                                              <a:latin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C86DD2E-16BA-CD42-8141-1606CD4F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007" y="1686039"/>
                <a:ext cx="9016678" cy="1646028"/>
              </a:xfrm>
              <a:prstGeom prst="rect">
                <a:avLst/>
              </a:prstGeom>
              <a:blipFill>
                <a:blip r:embed="rId3"/>
                <a:stretch>
                  <a:fillRect t="-53435" b="-75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4">
            <a:extLst>
              <a:ext uri="{FF2B5EF4-FFF2-40B4-BE49-F238E27FC236}">
                <a16:creationId xmlns:a16="http://schemas.microsoft.com/office/drawing/2014/main" id="{5F6904B8-76FF-9643-B5B5-D66046045866}"/>
              </a:ext>
            </a:extLst>
          </p:cNvPr>
          <p:cNvSpPr txBox="1"/>
          <p:nvPr/>
        </p:nvSpPr>
        <p:spPr>
          <a:xfrm rot="1198211">
            <a:off x="6043929" y="4210800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</a:t>
            </a:r>
            <a:r>
              <a:rPr lang="en-US" altLang="zh-CN" sz="2800" b="1" dirty="0">
                <a:solidFill>
                  <a:srgbClr val="CF6E6C"/>
                </a:solidFill>
              </a:rPr>
              <a:t>|V|</a:t>
            </a:r>
            <a:r>
              <a:rPr lang="en-US" sz="2800" b="1" dirty="0">
                <a:solidFill>
                  <a:srgbClr val="CF6E6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293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  <p:bldP spid="9" grpId="0"/>
      <p:bldP spid="13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树的最小顶点覆盖</a:t>
            </a:r>
          </a:p>
          <a:p>
            <a:pPr lvl="1"/>
            <a:r>
              <a:rPr lang="zh-CN" altLang="en-US" dirty="0"/>
              <a:t>给你一个有 </a:t>
            </a:r>
            <a:r>
              <a:rPr lang="en-US" altLang="zh-CN" dirty="0"/>
              <a:t>n </a:t>
            </a:r>
            <a:r>
              <a:rPr lang="zh-CN" altLang="en-US" dirty="0"/>
              <a:t>个点的树，每两个点之间至多只有一条边。如果在一个节点上放一个宝石，那他能覆盖与之相连的边，问最少放多少宝石，才能把所有的边覆盖住。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1037F-DE36-5C47-9966-1598CDF3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57</a:t>
            </a:fld>
            <a:endParaRPr lang="en-US"/>
          </a:p>
        </p:txBody>
      </p:sp>
      <p:pic>
        <p:nvPicPr>
          <p:cNvPr id="1026" name="Picture 2" descr="树的最小点覆盖,问题示意图">
            <a:extLst>
              <a:ext uri="{FF2B5EF4-FFF2-40B4-BE49-F238E27FC236}">
                <a16:creationId xmlns:a16="http://schemas.microsoft.com/office/drawing/2014/main" id="{C209E58C-A7EA-BD43-A3CC-9D070D8B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55" y="3786596"/>
            <a:ext cx="6222820" cy="27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2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17D3F-B26F-1F42-B897-CA190ADE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8136"/>
            <a:ext cx="7886700" cy="1325563"/>
          </a:xfrm>
        </p:spPr>
        <p:txBody>
          <a:bodyPr/>
          <a:lstStyle/>
          <a:p>
            <a:r>
              <a:rPr lang="zh-CN" altLang="en-US" b="1" dirty="0"/>
              <a:t>树的最小顶点覆盖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32DA2DE-26BF-0A42-965E-B5AFD1ACE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57861"/>
                <a:ext cx="7886700" cy="4351338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zh-CN" altLang="en-US" dirty="0"/>
                  <a:t>分析最优子结构</a:t>
                </a:r>
                <a:endParaRPr lang="en-US" altLang="zh-CN" dirty="0"/>
              </a:p>
              <a:p>
                <a:pPr lvl="1"/>
                <a:r>
                  <a:rPr lang="en-US" dirty="0" err="1"/>
                  <a:t>根节点不选择</a:t>
                </a:r>
                <a:r>
                  <a:rPr lang="zh-CN" altLang="en-US" dirty="0"/>
                  <a:t>，则它的儿子节点都得选择，总成本应该等于，儿子节点都得选择的成本之和。</a:t>
                </a:r>
                <a:endParaRPr lang="en-US" dirty="0"/>
              </a:p>
              <a:p>
                <a:pPr lvl="1"/>
                <a:r>
                  <a:rPr lang="en-US" dirty="0" err="1"/>
                  <a:t>根节点选择</a:t>
                </a:r>
                <a:r>
                  <a:rPr lang="zh-CN" altLang="en-US" dirty="0"/>
                  <a:t>，则儿子节点可选择，也可以不选择，总成本等于</a:t>
                </a:r>
                <a:r>
                  <a:rPr lang="en-US" altLang="zh-CN" dirty="0"/>
                  <a:t>1+</a:t>
                </a:r>
                <a:r>
                  <a:rPr lang="zh-CN" altLang="en-US" dirty="0"/>
                  <a:t>所有儿子节点在选择或不选择两种状态下最小值之和。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给出递推式：</a:t>
                </a:r>
                <a:r>
                  <a:rPr lang="en-US" altLang="zh-CN" b="0" dirty="0"/>
                  <a:t> </a:t>
                </a:r>
                <a:endParaRPr lang="en-US" altLang="zh-CN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dirty="0"/>
                  <a:t>：不选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时，子树都被覆盖的最小成本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/>
                  <a:t>：选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时，子树都被覆盖的最小成本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32DA2DE-26BF-0A42-965E-B5AFD1ACE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57861"/>
                <a:ext cx="7886700" cy="4351338"/>
              </a:xfrm>
              <a:blipFill>
                <a:blip r:embed="rId2"/>
                <a:stretch>
                  <a:fillRect l="-1608" t="-2616" r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树的最小点覆盖,问题示意图">
            <a:extLst>
              <a:ext uri="{FF2B5EF4-FFF2-40B4-BE49-F238E27FC236}">
                <a16:creationId xmlns:a16="http://schemas.microsoft.com/office/drawing/2014/main" id="{55287BAF-3024-9142-900E-C83CAC9DB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6" r="30129"/>
          <a:stretch/>
        </p:blipFill>
        <p:spPr bwMode="auto">
          <a:xfrm>
            <a:off x="7050719" y="5065409"/>
            <a:ext cx="2093281" cy="19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8676BC-E1A9-CA4D-8A1A-74A98E1AAEE0}"/>
                  </a:ext>
                </a:extLst>
              </p:cNvPr>
              <p:cNvSpPr txBox="1"/>
              <p:nvPr/>
            </p:nvSpPr>
            <p:spPr>
              <a:xfrm>
                <a:off x="1172537" y="5201225"/>
                <a:ext cx="3399463" cy="635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[0]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𝑐h𝑖𝑙𝑑𝑟𝑒𝑛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[0]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8676BC-E1A9-CA4D-8A1A-74A98E1AA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37" y="5201225"/>
                <a:ext cx="3399463" cy="635751"/>
              </a:xfrm>
              <a:prstGeom prst="rect">
                <a:avLst/>
              </a:prstGeom>
              <a:blipFill>
                <a:blip r:embed="rId4"/>
                <a:stretch>
                  <a:fillRect t="-154902" b="-2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51107C-B134-5941-9B51-BC6C4F892DDC}"/>
                  </a:ext>
                </a:extLst>
              </p:cNvPr>
              <p:cNvSpPr txBox="1"/>
              <p:nvPr/>
            </p:nvSpPr>
            <p:spPr>
              <a:xfrm>
                <a:off x="1064726" y="5871138"/>
                <a:ext cx="5370314" cy="635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𝑐h𝑖𝑙𝑑𝑟𝑒𝑛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][1])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51107C-B134-5941-9B51-BC6C4F892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6" y="5871138"/>
                <a:ext cx="5370314" cy="635751"/>
              </a:xfrm>
              <a:prstGeom prst="rect">
                <a:avLst/>
              </a:prstGeom>
              <a:blipFill>
                <a:blip r:embed="rId5"/>
                <a:stretch>
                  <a:fillRect t="-154902" b="-2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3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66219-95A9-D647-8F0F-E183E825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4276"/>
          </a:xfrm>
        </p:spPr>
        <p:txBody>
          <a:bodyPr/>
          <a:lstStyle/>
          <a:p>
            <a:r>
              <a:rPr lang="en-US" dirty="0" err="1"/>
              <a:t>树的最小顶点覆盖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269DB1-1867-4340-9025-AE8DF534B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205779"/>
            <a:ext cx="7886700" cy="2971184"/>
          </a:xfrm>
        </p:spPr>
        <p:txBody>
          <a:bodyPr/>
          <a:lstStyle/>
          <a:p>
            <a:r>
              <a:rPr lang="en-US" dirty="0" err="1"/>
              <a:t>以</a:t>
            </a:r>
            <a:r>
              <a:rPr lang="en-US" altLang="zh-CN" dirty="0" err="1"/>
              <a:t>T</a:t>
            </a:r>
            <a:r>
              <a:rPr lang="zh-CN" altLang="en-US" dirty="0"/>
              <a:t>为根的树的</a:t>
            </a:r>
            <a:r>
              <a:rPr lang="en-US" dirty="0" err="1"/>
              <a:t>最小覆盖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树的最小点覆盖,问题示意图">
            <a:extLst>
              <a:ext uri="{FF2B5EF4-FFF2-40B4-BE49-F238E27FC236}">
                <a16:creationId xmlns:a16="http://schemas.microsoft.com/office/drawing/2014/main" id="{E17A9C52-FA0E-314A-9D55-8358497C9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6" r="30129"/>
          <a:stretch/>
        </p:blipFill>
        <p:spPr bwMode="auto">
          <a:xfrm>
            <a:off x="6442518" y="2498365"/>
            <a:ext cx="2701482" cy="256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CE57E77-EA6A-E445-BE77-8BF637375717}"/>
                  </a:ext>
                </a:extLst>
              </p:cNvPr>
              <p:cNvSpPr txBox="1"/>
              <p:nvPr/>
            </p:nvSpPr>
            <p:spPr>
              <a:xfrm>
                <a:off x="978900" y="1538990"/>
                <a:ext cx="3399463" cy="635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[0]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𝑐h𝑖𝑙𝑑𝑟𝑒𝑛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[0]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CE57E77-EA6A-E445-BE77-8BF637375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00" y="1538990"/>
                <a:ext cx="3399463" cy="635751"/>
              </a:xfrm>
              <a:prstGeom prst="rect">
                <a:avLst/>
              </a:prstGeom>
              <a:blipFill>
                <a:blip r:embed="rId3"/>
                <a:stretch>
                  <a:fillRect t="-150000" b="-20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D094E8-04F1-8F49-AACF-FA53E6772009}"/>
                  </a:ext>
                </a:extLst>
              </p:cNvPr>
              <p:cNvSpPr txBox="1"/>
              <p:nvPr/>
            </p:nvSpPr>
            <p:spPr>
              <a:xfrm>
                <a:off x="860331" y="2372384"/>
                <a:ext cx="5370314" cy="635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𝑐h𝑖𝑙𝑑𝑟𝑒𝑛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][1])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D094E8-04F1-8F49-AACF-FA53E6772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31" y="2372384"/>
                <a:ext cx="5370314" cy="635751"/>
              </a:xfrm>
              <a:prstGeom prst="rect">
                <a:avLst/>
              </a:prstGeom>
              <a:blipFill>
                <a:blip r:embed="rId4"/>
                <a:stretch>
                  <a:fillRect t="-152941" b="-2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EAEF460-4C9A-CF4C-98F0-B59B790E26FF}"/>
                  </a:ext>
                </a:extLst>
              </p:cNvPr>
              <p:cNvSpPr txBox="1"/>
              <p:nvPr/>
            </p:nvSpPr>
            <p:spPr>
              <a:xfrm>
                <a:off x="1064960" y="3926450"/>
                <a:ext cx="33994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[0]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][1])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EAEF460-4C9A-CF4C-98F0-B59B790E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60" y="3926450"/>
                <a:ext cx="3399463" cy="461665"/>
              </a:xfrm>
              <a:prstGeom prst="rect">
                <a:avLst/>
              </a:prstGeom>
              <a:blipFill>
                <a:blip r:embed="rId5"/>
                <a:stretch>
                  <a:fillRect l="-373" r="-3059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4">
            <a:extLst>
              <a:ext uri="{FF2B5EF4-FFF2-40B4-BE49-F238E27FC236}">
                <a16:creationId xmlns:a16="http://schemas.microsoft.com/office/drawing/2014/main" id="{C01DEB18-167A-6F49-B407-5BE10E12611C}"/>
              </a:ext>
            </a:extLst>
          </p:cNvPr>
          <p:cNvSpPr txBox="1"/>
          <p:nvPr/>
        </p:nvSpPr>
        <p:spPr>
          <a:xfrm rot="1198211">
            <a:off x="1147849" y="5137713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</a:t>
            </a:r>
            <a:r>
              <a:rPr lang="en-US" altLang="zh-CN" sz="2800" b="1" dirty="0">
                <a:solidFill>
                  <a:srgbClr val="CF6E6C"/>
                </a:solidFill>
              </a:rPr>
              <a:t>|V|</a:t>
            </a:r>
            <a:r>
              <a:rPr lang="en-US" sz="2800" b="1" dirty="0">
                <a:solidFill>
                  <a:srgbClr val="CF6E6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33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327535"/>
              </p:ext>
            </p:extLst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Algorithm design and analysis,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50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73805"/>
              </p:ext>
            </p:extLst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Algorithm design and analysis,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70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A2E44-0FB5-3E4F-AB55-B39A3474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Bellman-Ford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52161-CA44-514E-A844-785862EEB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B0007"/>
                </a:solidFill>
                <a:effectLst/>
                <a:latin typeface="Helvetica" pitchFamily="2" charset="0"/>
              </a:rPr>
              <a:t>Input: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Directed graph G = (V,E), edge lengths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c</a:t>
            </a:r>
            <a:r>
              <a:rPr lang="en-US" altLang="zh-CN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e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for each e ∈ E, source vertex s ∈ V .</a:t>
            </a:r>
          </a:p>
          <a:p>
            <a:r>
              <a:rPr lang="en-US" altLang="zh-CN" dirty="0">
                <a:solidFill>
                  <a:srgbClr val="FB0007"/>
                </a:solidFill>
                <a:effectLst/>
                <a:latin typeface="Helvetica" pitchFamily="2" charset="0"/>
              </a:rPr>
              <a:t>Goal: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For every destination v ∈ V , compute the length </a:t>
            </a:r>
            <a:r>
              <a:rPr lang="en-US" altLang="zh-CN" dirty="0">
                <a:solidFill>
                  <a:srgbClr val="AF0031"/>
                </a:solidFill>
                <a:effectLst/>
                <a:latin typeface="Helvetica" pitchFamily="2" charset="0"/>
              </a:rPr>
              <a:t>(sum of edge costs)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of a shortest s-v path.</a:t>
            </a:r>
          </a:p>
          <a:p>
            <a:r>
              <a:rPr lang="en-US" altLang="zh-CN" dirty="0">
                <a:solidFill>
                  <a:srgbClr val="FB0007"/>
                </a:solidFill>
                <a:latin typeface="Helvetica" pitchFamily="2" charset="0"/>
              </a:rPr>
              <a:t>Dijkstra’s Algorithm: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O(m log n)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running time using heaps </a:t>
            </a:r>
            <a:r>
              <a:rPr lang="en-US" altLang="zh-CN" dirty="0">
                <a:solidFill>
                  <a:srgbClr val="AF0031"/>
                </a:solidFill>
                <a:effectLst/>
                <a:latin typeface="Helvetica" pitchFamily="2" charset="0"/>
              </a:rPr>
              <a:t>(n = number of vertices, m = number of edges)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Not always correct with negative edge lengths</a:t>
            </a:r>
          </a:p>
        </p:txBody>
      </p:sp>
    </p:spTree>
    <p:extLst>
      <p:ext uri="{BB962C8B-B14F-4D97-AF65-F5344CB8AC3E}">
        <p14:creationId xmlns:p14="http://schemas.microsoft.com/office/powerpoint/2010/main" val="905375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50A99-AF8E-A848-8CF9-AC5D9106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2761"/>
          </a:xfrm>
        </p:spPr>
        <p:txBody>
          <a:bodyPr/>
          <a:lstStyle/>
          <a:p>
            <a:r>
              <a:rPr lang="en-US" altLang="zh-CN" dirty="0"/>
              <a:t>Bellman-Ford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7BCF5-1293-124F-908C-33F2C7684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9252"/>
            <a:ext cx="8074286" cy="4767711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Optimal Substructure</a:t>
            </a:r>
          </a:p>
          <a:p>
            <a:r>
              <a:rPr lang="en-US" altLang="zh-CN" dirty="0">
                <a:solidFill>
                  <a:srgbClr val="FB0007"/>
                </a:solidFill>
                <a:effectLst/>
                <a:latin typeface="Helvetica" pitchFamily="2" charset="0"/>
              </a:rPr>
              <a:t>Key idea: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Artificially restrict the number of edges in a path.</a:t>
            </a:r>
          </a:p>
          <a:p>
            <a:r>
              <a:rPr lang="en-US" altLang="zh-CN" dirty="0">
                <a:solidFill>
                  <a:srgbClr val="0000FF"/>
                </a:solidFill>
                <a:effectLst/>
                <a:latin typeface="Helvetica" pitchFamily="2" charset="0"/>
              </a:rPr>
              <a:t>Subproblem size ⇐⇒ Number of permitted edges</a:t>
            </a:r>
          </a:p>
          <a:p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687D95-07B9-3C4C-82BA-21BE6DB428D7}"/>
              </a:ext>
            </a:extLst>
          </p:cNvPr>
          <p:cNvSpPr txBox="1"/>
          <p:nvPr/>
        </p:nvSpPr>
        <p:spPr>
          <a:xfrm>
            <a:off x="822960" y="394627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B0007"/>
                </a:solidFill>
                <a:effectLst/>
                <a:latin typeface="Helvetica" pitchFamily="2" charset="0"/>
              </a:rPr>
              <a:t>Example: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B18A25-7E30-CD48-8FCE-EEBCC8B1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81" y="4207880"/>
            <a:ext cx="3996823" cy="179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11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9BCCC-81FF-EB45-BF51-D1C0BF5B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5792"/>
          </a:xfrm>
        </p:spPr>
        <p:txBody>
          <a:bodyPr/>
          <a:lstStyle/>
          <a:p>
            <a:r>
              <a:rPr lang="en-US" altLang="zh-CN" dirty="0"/>
              <a:t>Bellman-Ford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645A2-11D6-7747-AF4E-E9EBB607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040"/>
            <a:ext cx="7886700" cy="4713923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For every v ∈ V,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∈ {1,2,...}, let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P = shortest s-v path with at most </a:t>
            </a:r>
            <a:r>
              <a:rPr lang="en-US" altLang="zh-CN" dirty="0" err="1">
                <a:solidFill>
                  <a:srgbClr val="C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 edges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  <a:r>
              <a:rPr lang="en-US" altLang="zh-CN" dirty="0">
                <a:solidFill>
                  <a:srgbClr val="22FF06"/>
                </a:solidFill>
                <a:effectLst/>
                <a:latin typeface="Helvetica" pitchFamily="2" charset="0"/>
              </a:rPr>
              <a:t>(Cycles are permitted.)</a:t>
            </a:r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92D1"/>
                </a:solidFill>
                <a:effectLst/>
                <a:latin typeface="Helvetica" pitchFamily="2" charset="0"/>
              </a:rPr>
              <a:t>Case1: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If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P has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≤(i−1)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edges,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it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is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a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shortest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s-v path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with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≤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− 1) edges.</a:t>
            </a:r>
          </a:p>
          <a:p>
            <a:r>
              <a:rPr lang="en-US" altLang="zh-CN" dirty="0">
                <a:solidFill>
                  <a:srgbClr val="0092D1"/>
                </a:solidFill>
                <a:effectLst/>
                <a:latin typeface="Helvetica" pitchFamily="2" charset="0"/>
              </a:rPr>
              <a:t>Case 2: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If P has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edges with last hop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w,v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), then 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P′ is a shortest s-w path with ≤ (</a:t>
            </a:r>
            <a:r>
              <a:rPr lang="en-US" altLang="zh-CN" dirty="0" err="1">
                <a:solidFill>
                  <a:srgbClr val="C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 − 1) edges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01A3A9-1A85-AE4D-810E-7FDC4E6AE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61" y="4654508"/>
            <a:ext cx="4751278" cy="22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50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0AD62-0C3C-C24A-BD2F-733E3702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递推关系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4AA94-319A-634E-8332-624EAD09E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9101"/>
            <a:ext cx="7886700" cy="4627862"/>
          </a:xfrm>
        </p:spPr>
        <p:txBody>
          <a:bodyPr/>
          <a:lstStyle/>
          <a:p>
            <a:r>
              <a:rPr lang="en-US" altLang="zh-CN" dirty="0">
                <a:solidFill>
                  <a:srgbClr val="FB0007"/>
                </a:solidFill>
                <a:effectLst/>
                <a:latin typeface="Helvetica" pitchFamily="2" charset="0"/>
              </a:rPr>
              <a:t>Notation: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Let </a:t>
            </a:r>
            <a:r>
              <a:rPr lang="en-US" altLang="zh-CN" i="1" dirty="0" err="1">
                <a:solidFill>
                  <a:srgbClr val="C00000"/>
                </a:solidFill>
                <a:effectLst/>
                <a:latin typeface="Helvetica" pitchFamily="2" charset="0"/>
              </a:rPr>
              <a:t>L</a:t>
            </a:r>
            <a:r>
              <a:rPr lang="en-US" altLang="zh-CN" i="1" baseline="-25000" dirty="0" err="1">
                <a:solidFill>
                  <a:srgbClr val="C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baseline="-25000" dirty="0" err="1">
                <a:solidFill>
                  <a:srgbClr val="C00000"/>
                </a:solidFill>
                <a:effectLst/>
                <a:latin typeface="Helvetica" pitchFamily="2" charset="0"/>
              </a:rPr>
              <a:t>,</a:t>
            </a:r>
            <a:r>
              <a:rPr lang="en-US" altLang="zh-CN" i="1" baseline="-25000" dirty="0" err="1">
                <a:solidFill>
                  <a:srgbClr val="C00000"/>
                </a:solidFill>
                <a:effectLst/>
                <a:latin typeface="Helvetica" pitchFamily="2" charset="0"/>
              </a:rPr>
              <a:t>v</a:t>
            </a:r>
            <a:r>
              <a:rPr lang="en-US" altLang="zh-CN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= minimum length of a s-v path with ≤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edges.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effectLst/>
                <a:latin typeface="Helvetica" pitchFamily="2" charset="0"/>
              </a:rPr>
              <a:t>With cycles allowed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effectLst/>
                <a:latin typeface="Helvetica" pitchFamily="2" charset="0"/>
              </a:rPr>
              <a:t>Defined as +</a:t>
            </a:r>
            <a:r>
              <a:rPr lang="en-US" altLang="zh-CN" dirty="0">
                <a:solidFill>
                  <a:srgbClr val="0000FF"/>
                </a:solidFill>
                <a:latin typeface="Helvetica" pitchFamily="2" charset="0"/>
              </a:rPr>
              <a:t>∞</a:t>
            </a:r>
            <a:r>
              <a:rPr lang="en-US" altLang="zh-CN" dirty="0">
                <a:solidFill>
                  <a:srgbClr val="0000FF"/>
                </a:solidFill>
                <a:effectLst/>
                <a:latin typeface="Helvetica" pitchFamily="2" charset="0"/>
              </a:rPr>
              <a:t> if no s-v paths with ≤ </a:t>
            </a:r>
            <a:r>
              <a:rPr lang="en-US" altLang="zh-CN" dirty="0" err="1">
                <a:solidFill>
                  <a:srgbClr val="0000FF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effectLst/>
                <a:latin typeface="Helvetica" pitchFamily="2" charset="0"/>
              </a:rPr>
              <a:t> edges</a:t>
            </a:r>
          </a:p>
          <a:p>
            <a:r>
              <a:rPr lang="en-US" altLang="zh-CN" dirty="0">
                <a:solidFill>
                  <a:srgbClr val="FB0007"/>
                </a:solidFill>
                <a:effectLst/>
                <a:latin typeface="Helvetica" pitchFamily="2" charset="0"/>
              </a:rPr>
              <a:t>Recurrence: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For every v ∈ V,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∈ {1,2,...}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54336-327F-0B41-9029-B3CB5DEF8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49" y="3773822"/>
            <a:ext cx="7364353" cy="10563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D05B56-5BF5-314A-9CDA-0B9FDA100C1F}"/>
              </a:ext>
            </a:extLst>
          </p:cNvPr>
          <p:cNvSpPr txBox="1"/>
          <p:nvPr/>
        </p:nvSpPr>
        <p:spPr>
          <a:xfrm>
            <a:off x="865990" y="5308899"/>
            <a:ext cx="7535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effectLst/>
                <a:latin typeface="Helvetica" pitchFamily="2" charset="0"/>
              </a:rPr>
              <a:t>If G has no negative cycle, only need to solve subproblems up to </a:t>
            </a:r>
            <a:r>
              <a:rPr lang="en-US" altLang="zh-CN" sz="28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Helvetica" pitchFamily="2" charset="0"/>
              </a:rPr>
              <a:t> = n − 1.</a:t>
            </a:r>
          </a:p>
        </p:txBody>
      </p:sp>
    </p:spTree>
    <p:extLst>
      <p:ext uri="{BB962C8B-B14F-4D97-AF65-F5344CB8AC3E}">
        <p14:creationId xmlns:p14="http://schemas.microsoft.com/office/powerpoint/2010/main" val="1852960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B9947-005D-8447-9E64-0B329535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The Bellman-Ford Algorithm</a:t>
            </a:r>
            <a:b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32B1E1-D555-0B40-AC30-1E32709A9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2282"/>
            <a:ext cx="8515350" cy="504059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Let A = 2-D array (indexed by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and v)</a:t>
            </a:r>
          </a:p>
          <a:p>
            <a:r>
              <a:rPr lang="en-US" altLang="zh-CN" dirty="0">
                <a:solidFill>
                  <a:srgbClr val="FB0007"/>
                </a:solidFill>
                <a:effectLst/>
                <a:latin typeface="Helvetica" pitchFamily="2" charset="0"/>
              </a:rPr>
              <a:t>Base case: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A[0,s] = 0; A[0,v] = +∞ for all v ̸= s.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For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= 1, 2, . . . , n − 1</a:t>
            </a:r>
          </a:p>
          <a:p>
            <a:pPr marL="0" indent="0">
              <a:buNone/>
            </a:pPr>
            <a:r>
              <a:rPr lang="zh-CN" altLang="en-US" dirty="0"/>
              <a:t>     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For each v ∈ V</a:t>
            </a: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B0007"/>
                </a:solidFill>
                <a:effectLst/>
                <a:latin typeface="Helvetica" pitchFamily="2" charset="0"/>
              </a:rPr>
              <a:t>As discussed: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If G has no negative cycle, then algorithm is correct with final answers = A[n − 1, v ]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0875E3-51CB-D341-A132-63092BAA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3681542"/>
            <a:ext cx="7235747" cy="998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5972F-2487-F94A-81EE-3D402A061CDF}"/>
              </a:ext>
            </a:extLst>
          </p:cNvPr>
          <p:cNvSpPr txBox="1"/>
          <p:nvPr/>
        </p:nvSpPr>
        <p:spPr>
          <a:xfrm>
            <a:off x="3010274" y="5903893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O(nm)</a:t>
            </a:r>
          </a:p>
        </p:txBody>
      </p:sp>
    </p:spTree>
    <p:extLst>
      <p:ext uri="{BB962C8B-B14F-4D97-AF65-F5344CB8AC3E}">
        <p14:creationId xmlns:p14="http://schemas.microsoft.com/office/powerpoint/2010/main" val="196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7ABB0-7E38-6346-B4F6-F01F4134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Stop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Circle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1411B-B5D9-104F-B37D-3FA92EE44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7957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B0007"/>
                </a:solidFill>
                <a:effectLst/>
                <a:latin typeface="Helvetica" pitchFamily="2" charset="0"/>
              </a:rPr>
              <a:t>Note: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Suppose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for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some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j&lt;n−1,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A[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j,v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]=A[j−1,v]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for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all vertices v.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For all v, all future A[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i,v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]’s will be the same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Can safely halt </a:t>
            </a:r>
            <a:r>
              <a:rPr lang="en-US" altLang="zh-CN" dirty="0">
                <a:solidFill>
                  <a:srgbClr val="0000FF"/>
                </a:solidFill>
                <a:effectLst/>
                <a:latin typeface="Helvetica" pitchFamily="2" charset="0"/>
              </a:rPr>
              <a:t>(since A[n − 1, v ]’s = correct shortest-path distances)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G has no negative-cost cycle </a:t>
            </a:r>
            <a:r>
              <a:rPr lang="en-US" altLang="zh-CN" dirty="0">
                <a:solidFill>
                  <a:srgbClr val="22FF06"/>
                </a:solidFill>
                <a:effectLst/>
                <a:latin typeface="Helvetica" pitchFamily="2" charset="0"/>
              </a:rPr>
              <a:t>(that is reachable from s)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⇐⇒ In the extended Bellman-Ford algorithm, A[n − 1, v ] = A[n, v ] for all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v∈V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US" altLang="zh-CN" dirty="0">
                <a:solidFill>
                  <a:srgbClr val="FB0007"/>
                </a:solidFill>
                <a:effectLst/>
                <a:latin typeface="Helvetica" pitchFamily="2" charset="0"/>
              </a:rPr>
              <a:t>Consequence: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check for a negative cycle just by running Bellman-Ford for one extra iteration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(running time still O(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mn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)).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15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DCD0E-958E-FD49-B0DF-75A141A4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The Bellman-Ford Algorithm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59E788-D42D-0D44-819C-32B53D32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2132"/>
            <a:ext cx="7886700" cy="4584831"/>
          </a:xfrm>
        </p:spPr>
        <p:txBody>
          <a:bodyPr/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函数，</a:t>
            </a:r>
            <a:r>
              <a:rPr lang="en-US" altLang="zh-CN" dirty="0"/>
              <a:t>2D</a:t>
            </a:r>
            <a:r>
              <a:rPr lang="zh-CN" altLang="en-US" dirty="0"/>
              <a:t>计算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BF8186-B7AB-3B4E-9C76-5DD16914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7" y="2224721"/>
            <a:ext cx="7364353" cy="10563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5AFFFF-74D5-D74C-A526-EB15B644597D}"/>
              </a:ext>
            </a:extLst>
          </p:cNvPr>
          <p:cNvSpPr txBox="1"/>
          <p:nvPr/>
        </p:nvSpPr>
        <p:spPr>
          <a:xfrm>
            <a:off x="997537" y="3610660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For 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 = 1, 2, . . . , n − 1</a:t>
            </a:r>
          </a:p>
          <a:p>
            <a:pPr marL="0" indent="0">
              <a:buNone/>
            </a:pPr>
            <a:r>
              <a:rPr lang="zh-CN" altLang="en-US" sz="2400" dirty="0"/>
              <a:t>         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For each v ∈ V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84C12A-9A74-B243-A442-06ADBD6C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28" y="4311276"/>
            <a:ext cx="7235747" cy="998034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A35A1853-104F-7A44-87F9-55E85BD8DA0E}"/>
              </a:ext>
            </a:extLst>
          </p:cNvPr>
          <p:cNvSpPr txBox="1"/>
          <p:nvPr/>
        </p:nvSpPr>
        <p:spPr>
          <a:xfrm rot="1725106">
            <a:off x="2191341" y="5625234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</a:t>
            </a:r>
            <a:r>
              <a:rPr lang="en-US" altLang="zh-CN" sz="2800" b="1" dirty="0" err="1">
                <a:solidFill>
                  <a:srgbClr val="CF6E6C"/>
                </a:solidFill>
              </a:rPr>
              <a:t>mn</a:t>
            </a:r>
            <a:r>
              <a:rPr lang="en-US" sz="2800" b="1" dirty="0">
                <a:solidFill>
                  <a:srgbClr val="CF6E6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988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Algorithm design and analysis,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34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sz="3200" dirty="0"/>
              <a:t>Another example of 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92928" cy="4351338"/>
          </a:xfrm>
        </p:spPr>
        <p:txBody>
          <a:bodyPr>
            <a:normAutofit/>
          </a:bodyPr>
          <a:lstStyle/>
          <a:p>
            <a:r>
              <a:rPr lang="en-US" dirty="0"/>
              <a:t>This is an algorithm for </a:t>
            </a:r>
            <a:r>
              <a:rPr lang="en-US" b="1" dirty="0"/>
              <a:t>All-Pairs Shortest Paths </a:t>
            </a:r>
            <a:r>
              <a:rPr lang="en-US" dirty="0"/>
              <a:t>(APSP)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I want to know the shortest path from u to v for </a:t>
            </a:r>
            <a:r>
              <a:rPr lang="en-US" b="1" dirty="0">
                <a:solidFill>
                  <a:schemeClr val="accent4"/>
                </a:solidFill>
              </a:rPr>
              <a:t>ALL pairs 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 of vertices in the graph.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Not just from a special single source 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13325" y="4085891"/>
            <a:ext cx="3819582" cy="2617648"/>
            <a:chOff x="4695768" y="3523242"/>
            <a:chExt cx="3819582" cy="2617648"/>
          </a:xfrm>
        </p:grpSpPr>
        <p:sp>
          <p:nvSpPr>
            <p:cNvPr id="6" name="Oval 5"/>
            <p:cNvSpPr/>
            <p:nvPr/>
          </p:nvSpPr>
          <p:spPr>
            <a:xfrm>
              <a:off x="4695768" y="5366971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" name="Straight Arrow Connector 6"/>
            <p:cNvCxnSpPr>
              <a:stCxn id="14" idx="2"/>
              <a:endCxn id="9" idx="6"/>
            </p:cNvCxnSpPr>
            <p:nvPr/>
          </p:nvCxnSpPr>
          <p:spPr>
            <a:xfrm flipH="1" flipV="1">
              <a:off x="5301249" y="5669712"/>
              <a:ext cx="1702859" cy="168438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849124" y="5753931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-2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884391" y="3523242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909869" y="4128723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004108" y="5535409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2" name="Straight Arrow Connector 11"/>
            <p:cNvCxnSpPr>
              <a:stCxn id="12" idx="4"/>
              <a:endCxn id="14" idx="1"/>
            </p:cNvCxnSpPr>
            <p:nvPr/>
          </p:nvCxnSpPr>
          <p:spPr>
            <a:xfrm>
              <a:off x="6187132" y="4128723"/>
              <a:ext cx="905647" cy="1495357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2" idx="6"/>
              <a:endCxn id="13" idx="1"/>
            </p:cNvCxnSpPr>
            <p:nvPr/>
          </p:nvCxnSpPr>
          <p:spPr>
            <a:xfrm>
              <a:off x="6489872" y="3825983"/>
              <a:ext cx="1508668" cy="391411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4"/>
              <a:endCxn id="14" idx="7"/>
            </p:cNvCxnSpPr>
            <p:nvPr/>
          </p:nvCxnSpPr>
          <p:spPr>
            <a:xfrm flipH="1">
              <a:off x="7520918" y="4734204"/>
              <a:ext cx="691692" cy="889876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2"/>
              <a:endCxn id="12" idx="5"/>
            </p:cNvCxnSpPr>
            <p:nvPr/>
          </p:nvCxnSpPr>
          <p:spPr>
            <a:xfrm flipH="1" flipV="1">
              <a:off x="6401201" y="4040052"/>
              <a:ext cx="1508668" cy="391412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301960" y="4788014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5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32421" y="3652356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19051" y="5086251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11143" y="430005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/>
            </p:nvGraphicFramePr>
            <p:xfrm>
              <a:off x="718843" y="4215005"/>
              <a:ext cx="3237085" cy="238193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6474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7638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799840"/>
                  </p:ext>
                </p:extLst>
              </p:nvPr>
            </p:nvGraphicFramePr>
            <p:xfrm>
              <a:off x="718843" y="4215005"/>
              <a:ext cx="3237085" cy="238193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647417"/>
                    <a:gridCol w="647417"/>
                    <a:gridCol w="647417"/>
                    <a:gridCol w="647417"/>
                    <a:gridCol w="647417"/>
                  </a:tblGrid>
                  <a:tr h="47638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303797" r="-302804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887" t="-303797" r="-205660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408974" r="-30280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887" t="-408974" r="-20566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99065" t="-408974" r="-10373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TextBox 24"/>
          <p:cNvSpPr txBox="1"/>
          <p:nvPr/>
        </p:nvSpPr>
        <p:spPr>
          <a:xfrm rot="16200000">
            <a:off x="-61924" y="4219353"/>
            <a:ext cx="1186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Source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8842" y="3932845"/>
            <a:ext cx="1500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Destination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C1118-A977-9945-AE8A-C23AC3BC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11" y="8564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infinite copies </a:t>
            </a:r>
            <a:r>
              <a:rPr lang="en-US" dirty="0"/>
              <a:t>of all of the items.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0/1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only one copy</a:t>
            </a:r>
            <a:r>
              <a:rPr lang="en-US" dirty="0"/>
              <a:t> of each item.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320937" y="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22078" y="976707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115" y="3331947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108" y="33319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411" y="33319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109" y="33319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3807" y="32704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10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42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299" y="5842687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9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35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6689" y="16783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/>
          <p:cNvSpPr/>
          <p:nvPr/>
        </p:nvSpPr>
        <p:spPr>
          <a:xfrm>
            <a:off x="-135279" y="4225358"/>
            <a:ext cx="763929" cy="62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80AC9-C93C-7248-B498-73C0B34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29292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is an algorithm for </a:t>
                </a:r>
                <a:r>
                  <a:rPr lang="en-US" b="1" dirty="0"/>
                  <a:t>All-Pairs Shortest Paths (</a:t>
                </a:r>
                <a:r>
                  <a:rPr lang="en-US" dirty="0"/>
                  <a:t>APSP)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is, I want to know the shortest path from u to v for </a:t>
                </a:r>
                <a:r>
                  <a:rPr lang="en-US" b="1" dirty="0">
                    <a:solidFill>
                      <a:schemeClr val="accent4"/>
                    </a:solidFill>
                  </a:rPr>
                  <a:t>ALL pairs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 of vertices in the graph.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Not just from a special single source s.</a:t>
                </a:r>
              </a:p>
              <a:p>
                <a:r>
                  <a:rPr lang="en-US" dirty="0"/>
                  <a:t>Naïve solution 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(if we want to handle negative edge weights):</a:t>
                </a:r>
              </a:p>
              <a:p>
                <a:pPr lvl="1"/>
                <a:r>
                  <a:rPr lang="en-US" dirty="0">
                    <a:solidFill>
                      <a:srgbClr val="CF6E6C"/>
                    </a:solidFill>
                  </a:rPr>
                  <a:t>For all s in G:</a:t>
                </a:r>
              </a:p>
              <a:p>
                <a:pPr lvl="2"/>
                <a:r>
                  <a:rPr lang="en-US" sz="2400" dirty="0">
                    <a:solidFill>
                      <a:srgbClr val="CF6E6C"/>
                    </a:solidFill>
                  </a:rPr>
                  <a:t>Run Bellman-Ford on G starting at s.</a:t>
                </a:r>
                <a:endParaRPr lang="en-US" dirty="0">
                  <a:solidFill>
                    <a:srgbClr val="CF6E6C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Time O(n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nm) = O(n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2</a:t>
                </a:r>
                <a:r>
                  <a:rPr lang="en-US" dirty="0">
                    <a:solidFill>
                      <a:schemeClr val="accent4"/>
                    </a:solidFill>
                  </a:rPr>
                  <a:t>m), </a:t>
                </a:r>
              </a:p>
              <a:p>
                <a:pPr lvl="2"/>
                <a:r>
                  <a:rPr lang="en-US" dirty="0">
                    <a:solidFill>
                      <a:schemeClr val="accent4"/>
                    </a:solidFill>
                  </a:rPr>
                  <a:t>may be as bad as n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4</a:t>
                </a:r>
                <a:r>
                  <a:rPr lang="en-US" dirty="0">
                    <a:solidFill>
                      <a:schemeClr val="accent4"/>
                    </a:solidFill>
                  </a:rPr>
                  <a:t> if m=n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292928" cy="4351338"/>
              </a:xfrm>
              <a:blipFill>
                <a:blip r:embed="rId2"/>
                <a:stretch>
                  <a:fillRect l="-1378" t="-2632" r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21020892">
            <a:off x="5263979" y="5586947"/>
            <a:ext cx="428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F6E6C"/>
                </a:solidFill>
              </a:rPr>
              <a:t>Can we do better?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40120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sz="3200" dirty="0"/>
              <a:t>Another example of DP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A23C9-3C87-4443-9A9E-FCE5952A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/>
          </a:bodyPr>
          <a:lstStyle/>
          <a:p>
            <a:r>
              <a:rPr lang="en-US" dirty="0"/>
              <a:t>Optimal substructure</a:t>
            </a:r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70140" y="186394"/>
            <a:ext cx="283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the vertices 1,2,</a:t>
            </a:r>
            <a:r>
              <a:rPr lang="mr-IN" dirty="0"/>
              <a:t>…</a:t>
            </a:r>
            <a:r>
              <a:rPr lang="en-US" dirty="0"/>
              <a:t>,n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41B5C-7D4C-FE49-99A3-4BE2223B6A7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267200" y="2939236"/>
            <a:ext cx="732739" cy="944271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47C716-9A75-C648-8786-D9421CC3A58A}"/>
              </a:ext>
            </a:extLst>
          </p:cNvPr>
          <p:cNvCxnSpPr>
            <a:cxnSpLocks/>
            <a:stCxn id="18" idx="2"/>
            <a:endCxn id="20" idx="7"/>
          </p:cNvCxnSpPr>
          <p:nvPr/>
        </p:nvCxnSpPr>
        <p:spPr>
          <a:xfrm flipH="1">
            <a:off x="1426471" y="2581920"/>
            <a:ext cx="2410302" cy="1238562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209ACB-C87D-1942-B7F1-CBB1DF9AADF1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36989" y="2581920"/>
            <a:ext cx="2543432" cy="28214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5B5834-AA60-6C4A-9AD1-8486485D1BFE}"/>
              </a:ext>
            </a:extLst>
          </p:cNvPr>
          <p:cNvCxnSpPr>
            <a:cxnSpLocks/>
            <a:stCxn id="22" idx="7"/>
            <a:endCxn id="17" idx="3"/>
          </p:cNvCxnSpPr>
          <p:nvPr/>
        </p:nvCxnSpPr>
        <p:spPr>
          <a:xfrm flipV="1">
            <a:off x="1688021" y="5010012"/>
            <a:ext cx="840567" cy="505537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58AABD-AC0B-7A40-9107-7F278FC5E548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469659" y="3212758"/>
            <a:ext cx="389237" cy="862910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130DD7-011E-7147-971A-4FA30A70CDD6}"/>
              </a:ext>
            </a:extLst>
          </p:cNvPr>
          <p:cNvCxnSpPr>
            <a:cxnSpLocks/>
            <a:stCxn id="19" idx="3"/>
            <a:endCxn id="14" idx="7"/>
          </p:cNvCxnSpPr>
          <p:nvPr/>
        </p:nvCxnSpPr>
        <p:spPr>
          <a:xfrm flipH="1">
            <a:off x="5495067" y="3110628"/>
            <a:ext cx="1699359" cy="772879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D08B20-B54D-1044-903D-A90869FC86D3}"/>
              </a:ext>
            </a:extLst>
          </p:cNvPr>
          <p:cNvCxnSpPr>
            <a:cxnSpLocks/>
            <a:endCxn id="14" idx="6"/>
          </p:cNvCxnSpPr>
          <p:nvPr/>
        </p:nvCxnSpPr>
        <p:spPr>
          <a:xfrm flipH="1" flipV="1">
            <a:off x="5597611" y="4136168"/>
            <a:ext cx="1991498" cy="57808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BDA854A-AA35-3A42-ACDA-356E3F6C6ABA}"/>
              </a:ext>
            </a:extLst>
          </p:cNvPr>
          <p:cNvCxnSpPr>
            <a:cxnSpLocks/>
            <a:stCxn id="16" idx="1"/>
            <a:endCxn id="20" idx="6"/>
          </p:cNvCxnSpPr>
          <p:nvPr/>
        </p:nvCxnSpPr>
        <p:spPr>
          <a:xfrm flipH="1">
            <a:off x="1540476" y="3823008"/>
            <a:ext cx="2129052" cy="24403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6021AE-3192-DB47-BC39-5481A591103E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V="1">
            <a:off x="3917092" y="2939236"/>
            <a:ext cx="269789" cy="77911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46CDB7-7AC4-E24E-9FC5-06BA180CEEE1}"/>
              </a:ext>
            </a:extLst>
          </p:cNvPr>
          <p:cNvCxnSpPr>
            <a:cxnSpLocks/>
            <a:stCxn id="22" idx="5"/>
            <a:endCxn id="5" idx="3"/>
          </p:cNvCxnSpPr>
          <p:nvPr/>
        </p:nvCxnSpPr>
        <p:spPr>
          <a:xfrm flipV="1">
            <a:off x="1688021" y="5589750"/>
            <a:ext cx="3867972" cy="418923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30BADC36-995B-8243-9B16-DC5F14AF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86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/>
          </a:bodyPr>
          <a:lstStyle/>
          <a:p>
            <a:r>
              <a:rPr lang="en-US" dirty="0"/>
              <a:t>Optimal substructure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70140" y="186394"/>
            <a:ext cx="2837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the vertices 1,2,</a:t>
            </a:r>
            <a:r>
              <a:rPr lang="mr-IN" dirty="0"/>
              <a:t>…</a:t>
            </a:r>
            <a:r>
              <a:rPr lang="en-US" dirty="0"/>
              <a:t>,n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(We omit some edges in the picture below – meant to be a cartoon, not an example).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6902" y="2486370"/>
            <a:ext cx="299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D</a:t>
            </a:r>
            <a:r>
              <a:rPr lang="en-US" baseline="30000" dirty="0"/>
              <a:t>(k-1)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be the solution to Sub-problem(k-1).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5" y="1190012"/>
            <a:ext cx="2073749" cy="20737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 rot="21436367">
            <a:off x="4969323" y="1565142"/>
            <a:ext cx="1951016" cy="159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Our DP algorithm will fill in the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n-by-n arrays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(0)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(1)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mr-IN" sz="1600" dirty="0">
                <a:latin typeface="Chalkboard" charset="0"/>
                <a:ea typeface="Chalkboard" charset="0"/>
                <a:cs typeface="Chalkboard" charset="0"/>
              </a:rPr>
              <a:t>…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(n)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 iteratively and then we’ll be done.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35373" y="4961123"/>
            <a:ext cx="225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625"/>
                </a:solidFill>
              </a:rPr>
              <a:t>This is the shortest path from u to v through the blue set.  It has cost 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198" y="1152177"/>
            <a:ext cx="4475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Sub-problem(k-1)</a:t>
            </a:r>
            <a:r>
              <a:rPr lang="en-US" dirty="0">
                <a:solidFill>
                  <a:schemeClr val="accent4"/>
                </a:solidFill>
              </a:rPr>
              <a:t>: 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pairs, 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, find the cost of the  shortest path from u to v, so that all the internal vertices on that path are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,k-1}.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E5223-7F58-E94A-B6F1-B1E3EEA7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0" grpId="0"/>
      <p:bldP spid="41" grpId="0"/>
      <p:bldP spid="42" grpId="0"/>
      <p:bldP spid="4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/>
          </a:bodyPr>
          <a:lstStyle/>
          <a:p>
            <a:r>
              <a:rPr lang="en-US" dirty="0"/>
              <a:t>Optimal substructure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6902" y="2486370"/>
            <a:ext cx="299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D</a:t>
            </a:r>
            <a:r>
              <a:rPr lang="en-US" baseline="30000" dirty="0"/>
              <a:t>(k-1)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be the solution to Sub-problem(k-1).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5" y="1190012"/>
            <a:ext cx="2073749" cy="20737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 rot="21436367">
            <a:off x="4969323" y="1565142"/>
            <a:ext cx="1951016" cy="159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Our DP algorithm will fill in the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n-by-n arrays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(0)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(1)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mr-IN" sz="1600" dirty="0">
                <a:latin typeface="Chalkboard" charset="0"/>
                <a:ea typeface="Chalkboard" charset="0"/>
                <a:cs typeface="Chalkboard" charset="0"/>
              </a:rPr>
              <a:t>…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(n)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 iteratively and then we’ll be done.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35373" y="4961123"/>
            <a:ext cx="225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625"/>
                </a:solidFill>
              </a:rPr>
              <a:t>This is the shortest path from u to v through the blue set.  It has cost 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198" y="1152177"/>
            <a:ext cx="4475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Sub-problem(k-1)</a:t>
            </a:r>
            <a:r>
              <a:rPr lang="en-US" dirty="0">
                <a:solidFill>
                  <a:schemeClr val="accent4"/>
                </a:solidFill>
              </a:rPr>
              <a:t>: 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pairs, 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, find the cost of the  shortest path from u to v, so that all the internal vertices on that path are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,k-1}.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3551" y="3207208"/>
            <a:ext cx="7481504" cy="523220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Question: How can we find D</a:t>
            </a:r>
            <a:r>
              <a:rPr lang="en-US" sz="2800" b="1" baseline="30000" dirty="0">
                <a:solidFill>
                  <a:srgbClr val="CF6E6C"/>
                </a:solidFill>
              </a:rPr>
              <a:t>(k)</a:t>
            </a:r>
            <a:r>
              <a:rPr lang="en-US" sz="2800" b="1" dirty="0">
                <a:solidFill>
                  <a:srgbClr val="CF6E6C"/>
                </a:solidFill>
              </a:rPr>
              <a:t>[</a:t>
            </a:r>
            <a:r>
              <a:rPr lang="en-US" sz="2800" b="1" dirty="0" err="1">
                <a:solidFill>
                  <a:srgbClr val="CF6E6C"/>
                </a:solidFill>
              </a:rPr>
              <a:t>u,v</a:t>
            </a:r>
            <a:r>
              <a:rPr lang="en-US" sz="2800" b="1" dirty="0">
                <a:solidFill>
                  <a:srgbClr val="CF6E6C"/>
                </a:solidFill>
              </a:rPr>
              <a:t>] using D</a:t>
            </a:r>
            <a:r>
              <a:rPr lang="en-US" sz="2800" b="1" baseline="30000" dirty="0">
                <a:solidFill>
                  <a:srgbClr val="CF6E6C"/>
                </a:solidFill>
              </a:rPr>
              <a:t>(k-1)</a:t>
            </a:r>
            <a:r>
              <a:rPr lang="en-US" sz="2800" b="1" dirty="0">
                <a:solidFill>
                  <a:srgbClr val="CF6E6C"/>
                </a:solidFill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30284A-6560-2E45-8418-3C34C92A45BE}"/>
              </a:ext>
            </a:extLst>
          </p:cNvPr>
          <p:cNvSpPr txBox="1"/>
          <p:nvPr/>
        </p:nvSpPr>
        <p:spPr>
          <a:xfrm>
            <a:off x="6170140" y="186394"/>
            <a:ext cx="2837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the vertices 1,2,</a:t>
            </a:r>
            <a:r>
              <a:rPr lang="mr-IN" dirty="0"/>
              <a:t>…</a:t>
            </a:r>
            <a:r>
              <a:rPr lang="en-US" dirty="0"/>
              <a:t>,n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(We omit some edges in the picture below – meant to be a cartoon, not an example).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61719-B5BF-2A4B-9907-951D47FA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477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/>
        </p:nvSpPr>
        <p:spPr>
          <a:xfrm>
            <a:off x="1901579" y="1927507"/>
            <a:ext cx="4988547" cy="4769869"/>
          </a:xfrm>
          <a:custGeom>
            <a:avLst/>
            <a:gdLst>
              <a:gd name="connsiteX0" fmla="*/ 4956421 w 4988547"/>
              <a:gd name="connsiteY0" fmla="*/ 2088439 h 4769869"/>
              <a:gd name="connsiteX1" fmla="*/ 4845210 w 4988547"/>
              <a:gd name="connsiteY1" fmla="*/ 3410612 h 4769869"/>
              <a:gd name="connsiteX2" fmla="*/ 3807243 w 4988547"/>
              <a:gd name="connsiteY2" fmla="*/ 4572147 h 4769869"/>
              <a:gd name="connsiteX3" fmla="*/ 1261751 w 4988547"/>
              <a:gd name="connsiteY3" fmla="*/ 4633931 h 4769869"/>
              <a:gd name="connsiteX4" fmla="*/ 50789 w 4988547"/>
              <a:gd name="connsiteY4" fmla="*/ 3200547 h 4769869"/>
              <a:gd name="connsiteX5" fmla="*/ 384421 w 4988547"/>
              <a:gd name="connsiteY5" fmla="*/ 1507671 h 4769869"/>
              <a:gd name="connsiteX6" fmla="*/ 1805448 w 4988547"/>
              <a:gd name="connsiteY6" fmla="*/ 136071 h 4769869"/>
              <a:gd name="connsiteX7" fmla="*/ 3004053 w 4988547"/>
              <a:gd name="connsiteY7" fmla="*/ 197855 h 4769869"/>
              <a:gd name="connsiteX8" fmla="*/ 4622789 w 4988547"/>
              <a:gd name="connsiteY8" fmla="*/ 1445888 h 4769869"/>
              <a:gd name="connsiteX9" fmla="*/ 4956421 w 4988547"/>
              <a:gd name="connsiteY9" fmla="*/ 2088439 h 47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547" h="4769869">
                <a:moveTo>
                  <a:pt x="4956421" y="2088439"/>
                </a:moveTo>
                <a:cubicBezTo>
                  <a:pt x="4993491" y="2415893"/>
                  <a:pt x="5036740" y="2996661"/>
                  <a:pt x="4845210" y="3410612"/>
                </a:cubicBezTo>
                <a:cubicBezTo>
                  <a:pt x="4653680" y="3824563"/>
                  <a:pt x="4404486" y="4368261"/>
                  <a:pt x="3807243" y="4572147"/>
                </a:cubicBezTo>
                <a:cubicBezTo>
                  <a:pt x="3210000" y="4776033"/>
                  <a:pt x="1887827" y="4862531"/>
                  <a:pt x="1261751" y="4633931"/>
                </a:cubicBezTo>
                <a:cubicBezTo>
                  <a:pt x="635675" y="4405331"/>
                  <a:pt x="197011" y="3721590"/>
                  <a:pt x="50789" y="3200547"/>
                </a:cubicBezTo>
                <a:cubicBezTo>
                  <a:pt x="-95433" y="2679504"/>
                  <a:pt x="91978" y="2018417"/>
                  <a:pt x="384421" y="1507671"/>
                </a:cubicBezTo>
                <a:cubicBezTo>
                  <a:pt x="676864" y="996925"/>
                  <a:pt x="1368843" y="354374"/>
                  <a:pt x="1805448" y="136071"/>
                </a:cubicBezTo>
                <a:cubicBezTo>
                  <a:pt x="2242053" y="-82232"/>
                  <a:pt x="2534496" y="-20448"/>
                  <a:pt x="3004053" y="197855"/>
                </a:cubicBezTo>
                <a:cubicBezTo>
                  <a:pt x="3473610" y="416158"/>
                  <a:pt x="4297394" y="1136969"/>
                  <a:pt x="4622789" y="1445888"/>
                </a:cubicBezTo>
                <a:cubicBezTo>
                  <a:pt x="4948184" y="1754807"/>
                  <a:pt x="4919351" y="1760985"/>
                  <a:pt x="4956421" y="208843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992514">
            <a:off x="4480429" y="3155705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1, </a:t>
            </a:r>
            <a:r>
              <a:rPr lang="mr-IN" dirty="0"/>
              <a:t>…</a:t>
            </a:r>
            <a:r>
              <a:rPr lang="en-US" dirty="0"/>
              <a:t>, 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find 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using D</a:t>
            </a:r>
            <a:r>
              <a:rPr lang="en-US" baseline="30000" dirty="0"/>
              <a:t>(k-1)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0166" y="1134750"/>
            <a:ext cx="590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baseline="30000" dirty="0"/>
              <a:t>(k)</a:t>
            </a:r>
            <a:r>
              <a:rPr lang="en-US" sz="2000" dirty="0"/>
              <a:t>[</a:t>
            </a:r>
            <a:r>
              <a:rPr lang="en-US" sz="2000" dirty="0" err="1"/>
              <a:t>u,v</a:t>
            </a:r>
            <a:r>
              <a:rPr lang="en-US" sz="2000" dirty="0"/>
              <a:t>] is the cost of the shortest path from u to v so that all internal vertices on that path are in {1, </a:t>
            </a:r>
            <a:r>
              <a:rPr lang="mr-IN" sz="2000" dirty="0"/>
              <a:t>…</a:t>
            </a:r>
            <a:r>
              <a:rPr lang="en-US" sz="2000" dirty="0"/>
              <a:t>, k}.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CD90B-AB03-154E-BF37-B01E5F70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4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901579" y="1927507"/>
            <a:ext cx="4988547" cy="4769869"/>
          </a:xfrm>
          <a:custGeom>
            <a:avLst/>
            <a:gdLst>
              <a:gd name="connsiteX0" fmla="*/ 4956421 w 4988547"/>
              <a:gd name="connsiteY0" fmla="*/ 2088439 h 4769869"/>
              <a:gd name="connsiteX1" fmla="*/ 4845210 w 4988547"/>
              <a:gd name="connsiteY1" fmla="*/ 3410612 h 4769869"/>
              <a:gd name="connsiteX2" fmla="*/ 3807243 w 4988547"/>
              <a:gd name="connsiteY2" fmla="*/ 4572147 h 4769869"/>
              <a:gd name="connsiteX3" fmla="*/ 1261751 w 4988547"/>
              <a:gd name="connsiteY3" fmla="*/ 4633931 h 4769869"/>
              <a:gd name="connsiteX4" fmla="*/ 50789 w 4988547"/>
              <a:gd name="connsiteY4" fmla="*/ 3200547 h 4769869"/>
              <a:gd name="connsiteX5" fmla="*/ 384421 w 4988547"/>
              <a:gd name="connsiteY5" fmla="*/ 1507671 h 4769869"/>
              <a:gd name="connsiteX6" fmla="*/ 1805448 w 4988547"/>
              <a:gd name="connsiteY6" fmla="*/ 136071 h 4769869"/>
              <a:gd name="connsiteX7" fmla="*/ 3004053 w 4988547"/>
              <a:gd name="connsiteY7" fmla="*/ 197855 h 4769869"/>
              <a:gd name="connsiteX8" fmla="*/ 4622789 w 4988547"/>
              <a:gd name="connsiteY8" fmla="*/ 1445888 h 4769869"/>
              <a:gd name="connsiteX9" fmla="*/ 4956421 w 4988547"/>
              <a:gd name="connsiteY9" fmla="*/ 2088439 h 47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547" h="4769869">
                <a:moveTo>
                  <a:pt x="4956421" y="2088439"/>
                </a:moveTo>
                <a:cubicBezTo>
                  <a:pt x="4993491" y="2415893"/>
                  <a:pt x="5036740" y="2996661"/>
                  <a:pt x="4845210" y="3410612"/>
                </a:cubicBezTo>
                <a:cubicBezTo>
                  <a:pt x="4653680" y="3824563"/>
                  <a:pt x="4404486" y="4368261"/>
                  <a:pt x="3807243" y="4572147"/>
                </a:cubicBezTo>
                <a:cubicBezTo>
                  <a:pt x="3210000" y="4776033"/>
                  <a:pt x="1887827" y="4862531"/>
                  <a:pt x="1261751" y="4633931"/>
                </a:cubicBezTo>
                <a:cubicBezTo>
                  <a:pt x="635675" y="4405331"/>
                  <a:pt x="197011" y="3721590"/>
                  <a:pt x="50789" y="3200547"/>
                </a:cubicBezTo>
                <a:cubicBezTo>
                  <a:pt x="-95433" y="2679504"/>
                  <a:pt x="91978" y="2018417"/>
                  <a:pt x="384421" y="1507671"/>
                </a:cubicBezTo>
                <a:cubicBezTo>
                  <a:pt x="676864" y="996925"/>
                  <a:pt x="1368843" y="354374"/>
                  <a:pt x="1805448" y="136071"/>
                </a:cubicBezTo>
                <a:cubicBezTo>
                  <a:pt x="2242053" y="-82232"/>
                  <a:pt x="2534496" y="-20448"/>
                  <a:pt x="3004053" y="197855"/>
                </a:cubicBezTo>
                <a:cubicBezTo>
                  <a:pt x="3473610" y="416158"/>
                  <a:pt x="4297394" y="1136969"/>
                  <a:pt x="4622789" y="1445888"/>
                </a:cubicBezTo>
                <a:cubicBezTo>
                  <a:pt x="4948184" y="1754807"/>
                  <a:pt x="4919351" y="1760985"/>
                  <a:pt x="4956421" y="208843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find 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using D</a:t>
            </a:r>
            <a:r>
              <a:rPr lang="en-US" baseline="30000" dirty="0"/>
              <a:t>(k-1)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0166" y="1134750"/>
            <a:ext cx="590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</a:t>
            </a:r>
            <a:r>
              <a:rPr lang="en-US" sz="2000" baseline="30000"/>
              <a:t>(k</a:t>
            </a:r>
            <a:r>
              <a:rPr lang="en-US" sz="2000" baseline="30000" dirty="0"/>
              <a:t>)</a:t>
            </a:r>
            <a:r>
              <a:rPr lang="en-US" sz="2000" dirty="0"/>
              <a:t>[</a:t>
            </a:r>
            <a:r>
              <a:rPr lang="en-US" sz="2000" dirty="0" err="1"/>
              <a:t>u,v</a:t>
            </a:r>
            <a:r>
              <a:rPr lang="en-US" sz="2000" dirty="0"/>
              <a:t>] is the cost of the shortest path from u to v so that all internal vertices on that path are in {1, </a:t>
            </a:r>
            <a:r>
              <a:rPr lang="mr-IN" sz="2000" dirty="0"/>
              <a:t>…</a:t>
            </a:r>
            <a:r>
              <a:rPr lang="en-US" sz="2000" dirty="0"/>
              <a:t>, k}.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166" y="2084248"/>
            <a:ext cx="2631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Case 1: </a:t>
            </a:r>
            <a:r>
              <a:rPr lang="en-US" sz="2800" dirty="0">
                <a:solidFill>
                  <a:schemeClr val="accent1"/>
                </a:solidFill>
              </a:rPr>
              <a:t>we don</a:t>
            </a:r>
            <a:r>
              <a:rPr lang="mr-IN" sz="2800" dirty="0">
                <a:solidFill>
                  <a:schemeClr val="accent1"/>
                </a:solidFill>
              </a:rPr>
              <a:t>’</a:t>
            </a:r>
            <a:r>
              <a:rPr lang="en-US" sz="2800" dirty="0">
                <a:solidFill>
                  <a:schemeClr val="accent1"/>
                </a:solidFill>
              </a:rPr>
              <a:t>t need vertex k.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1866" y="5919085"/>
            <a:ext cx="3253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F6E6C"/>
                </a:solidFill>
              </a:rPr>
              <a:t>D</a:t>
            </a:r>
            <a:r>
              <a:rPr lang="en-US" sz="2800" baseline="30000" dirty="0">
                <a:solidFill>
                  <a:srgbClr val="CF6E6C"/>
                </a:solidFill>
              </a:rPr>
              <a:t>(k)</a:t>
            </a:r>
            <a:r>
              <a:rPr lang="en-US" sz="2800" dirty="0">
                <a:solidFill>
                  <a:srgbClr val="CF6E6C"/>
                </a:solidFill>
              </a:rPr>
              <a:t>[</a:t>
            </a:r>
            <a:r>
              <a:rPr lang="en-US" sz="2800" dirty="0" err="1">
                <a:solidFill>
                  <a:srgbClr val="CF6E6C"/>
                </a:solidFill>
              </a:rPr>
              <a:t>u,v</a:t>
            </a:r>
            <a:r>
              <a:rPr lang="en-US" sz="2800" dirty="0">
                <a:solidFill>
                  <a:srgbClr val="CF6E6C"/>
                </a:solidFill>
              </a:rPr>
              <a:t>] = D</a:t>
            </a:r>
            <a:r>
              <a:rPr lang="en-US" sz="2800" baseline="30000" dirty="0">
                <a:solidFill>
                  <a:srgbClr val="CF6E6C"/>
                </a:solidFill>
              </a:rPr>
              <a:t>(k-1)</a:t>
            </a:r>
            <a:r>
              <a:rPr lang="en-US" sz="2800" dirty="0">
                <a:solidFill>
                  <a:srgbClr val="CF6E6C"/>
                </a:solidFill>
              </a:rPr>
              <a:t>[</a:t>
            </a:r>
            <a:r>
              <a:rPr lang="en-US" sz="2800" dirty="0" err="1">
                <a:solidFill>
                  <a:srgbClr val="CF6E6C"/>
                </a:solidFill>
              </a:rPr>
              <a:t>u,v</a:t>
            </a:r>
            <a:r>
              <a:rPr lang="en-US" sz="2800" dirty="0">
                <a:solidFill>
                  <a:srgbClr val="CF6E6C"/>
                </a:solidFill>
              </a:rPr>
              <a:t>] </a:t>
            </a:r>
          </a:p>
        </p:txBody>
      </p:sp>
      <p:sp>
        <p:nvSpPr>
          <p:cNvPr id="7" name="TextBox 6"/>
          <p:cNvSpPr txBox="1"/>
          <p:nvPr/>
        </p:nvSpPr>
        <p:spPr>
          <a:xfrm rot="587502">
            <a:off x="6950664" y="4995434"/>
            <a:ext cx="2467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25"/>
                </a:solidFill>
              </a:rPr>
              <a:t>This path was the shortest before, so it’s still the shortest now.</a:t>
            </a:r>
          </a:p>
        </p:txBody>
      </p:sp>
      <p:sp>
        <p:nvSpPr>
          <p:cNvPr id="30" name="TextBox 29"/>
          <p:cNvSpPr txBox="1"/>
          <p:nvPr/>
        </p:nvSpPr>
        <p:spPr>
          <a:xfrm rot="1992514">
            <a:off x="4480429" y="3155705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1, </a:t>
            </a:r>
            <a:r>
              <a:rPr lang="mr-IN" dirty="0"/>
              <a:t>…</a:t>
            </a:r>
            <a:r>
              <a:rPr lang="en-US" dirty="0"/>
              <a:t>, 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C1B6D-9DC4-4E49-9F07-41627D80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>
            <a:off x="1901579" y="1927507"/>
            <a:ext cx="4988547" cy="4769869"/>
          </a:xfrm>
          <a:custGeom>
            <a:avLst/>
            <a:gdLst>
              <a:gd name="connsiteX0" fmla="*/ 4956421 w 4988547"/>
              <a:gd name="connsiteY0" fmla="*/ 2088439 h 4769869"/>
              <a:gd name="connsiteX1" fmla="*/ 4845210 w 4988547"/>
              <a:gd name="connsiteY1" fmla="*/ 3410612 h 4769869"/>
              <a:gd name="connsiteX2" fmla="*/ 3807243 w 4988547"/>
              <a:gd name="connsiteY2" fmla="*/ 4572147 h 4769869"/>
              <a:gd name="connsiteX3" fmla="*/ 1261751 w 4988547"/>
              <a:gd name="connsiteY3" fmla="*/ 4633931 h 4769869"/>
              <a:gd name="connsiteX4" fmla="*/ 50789 w 4988547"/>
              <a:gd name="connsiteY4" fmla="*/ 3200547 h 4769869"/>
              <a:gd name="connsiteX5" fmla="*/ 384421 w 4988547"/>
              <a:gd name="connsiteY5" fmla="*/ 1507671 h 4769869"/>
              <a:gd name="connsiteX6" fmla="*/ 1805448 w 4988547"/>
              <a:gd name="connsiteY6" fmla="*/ 136071 h 4769869"/>
              <a:gd name="connsiteX7" fmla="*/ 3004053 w 4988547"/>
              <a:gd name="connsiteY7" fmla="*/ 197855 h 4769869"/>
              <a:gd name="connsiteX8" fmla="*/ 4622789 w 4988547"/>
              <a:gd name="connsiteY8" fmla="*/ 1445888 h 4769869"/>
              <a:gd name="connsiteX9" fmla="*/ 4956421 w 4988547"/>
              <a:gd name="connsiteY9" fmla="*/ 2088439 h 47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547" h="4769869">
                <a:moveTo>
                  <a:pt x="4956421" y="2088439"/>
                </a:moveTo>
                <a:cubicBezTo>
                  <a:pt x="4993491" y="2415893"/>
                  <a:pt x="5036740" y="2996661"/>
                  <a:pt x="4845210" y="3410612"/>
                </a:cubicBezTo>
                <a:cubicBezTo>
                  <a:pt x="4653680" y="3824563"/>
                  <a:pt x="4404486" y="4368261"/>
                  <a:pt x="3807243" y="4572147"/>
                </a:cubicBezTo>
                <a:cubicBezTo>
                  <a:pt x="3210000" y="4776033"/>
                  <a:pt x="1887827" y="4862531"/>
                  <a:pt x="1261751" y="4633931"/>
                </a:cubicBezTo>
                <a:cubicBezTo>
                  <a:pt x="635675" y="4405331"/>
                  <a:pt x="197011" y="3721590"/>
                  <a:pt x="50789" y="3200547"/>
                </a:cubicBezTo>
                <a:cubicBezTo>
                  <a:pt x="-95433" y="2679504"/>
                  <a:pt x="91978" y="2018417"/>
                  <a:pt x="384421" y="1507671"/>
                </a:cubicBezTo>
                <a:cubicBezTo>
                  <a:pt x="676864" y="996925"/>
                  <a:pt x="1368843" y="354374"/>
                  <a:pt x="1805448" y="136071"/>
                </a:cubicBezTo>
                <a:cubicBezTo>
                  <a:pt x="2242053" y="-82232"/>
                  <a:pt x="2534496" y="-20448"/>
                  <a:pt x="3004053" y="197855"/>
                </a:cubicBezTo>
                <a:cubicBezTo>
                  <a:pt x="3473610" y="416158"/>
                  <a:pt x="4297394" y="1136969"/>
                  <a:pt x="4622789" y="1445888"/>
                </a:cubicBezTo>
                <a:cubicBezTo>
                  <a:pt x="4948184" y="1754807"/>
                  <a:pt x="4919351" y="1760985"/>
                  <a:pt x="4956421" y="208843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992514">
            <a:off x="4480429" y="3155705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1, </a:t>
            </a:r>
            <a:r>
              <a:rPr lang="mr-IN" dirty="0"/>
              <a:t>…</a:t>
            </a:r>
            <a:r>
              <a:rPr lang="en-US" dirty="0"/>
              <a:t>, 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find 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using D</a:t>
            </a:r>
            <a:r>
              <a:rPr lang="en-US" baseline="30000" dirty="0"/>
              <a:t>(k-1)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0"/>
            <a:endCxn id="18" idx="4"/>
          </p:cNvCxnSpPr>
          <p:nvPr/>
        </p:nvCxnSpPr>
        <p:spPr>
          <a:xfrm flipV="1">
            <a:off x="3917092" y="2939236"/>
            <a:ext cx="269789" cy="779116"/>
          </a:xfrm>
          <a:prstGeom prst="straightConnector1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3"/>
          </p:cNvCxnSpPr>
          <p:nvPr/>
        </p:nvCxnSpPr>
        <p:spPr>
          <a:xfrm flipV="1">
            <a:off x="6177778" y="4632697"/>
            <a:ext cx="1525335" cy="588420"/>
          </a:xfrm>
          <a:prstGeom prst="straightConnector1">
            <a:avLst/>
          </a:prstGeom>
          <a:ln w="31750">
            <a:solidFill>
              <a:srgbClr val="FF00EB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0166" y="1134750"/>
            <a:ext cx="590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</a:t>
            </a:r>
            <a:r>
              <a:rPr lang="en-US" sz="2000" baseline="30000"/>
              <a:t>(k</a:t>
            </a:r>
            <a:r>
              <a:rPr lang="en-US" sz="2000" baseline="30000" dirty="0"/>
              <a:t>)</a:t>
            </a:r>
            <a:r>
              <a:rPr lang="en-US" sz="2000" dirty="0"/>
              <a:t>[</a:t>
            </a:r>
            <a:r>
              <a:rPr lang="en-US" sz="2000" dirty="0" err="1"/>
              <a:t>u,v</a:t>
            </a:r>
            <a:r>
              <a:rPr lang="en-US" sz="2000" dirty="0"/>
              <a:t>] is the cost of the shortest path from u to v so that all internal vertices on that path are in {1, </a:t>
            </a:r>
            <a:r>
              <a:rPr lang="mr-IN" sz="2000" dirty="0"/>
              <a:t>…</a:t>
            </a:r>
            <a:r>
              <a:rPr lang="en-US" sz="2000" dirty="0"/>
              <a:t>, k}.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166" y="2084248"/>
            <a:ext cx="2631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Case 2: </a:t>
            </a:r>
            <a:r>
              <a:rPr lang="en-US" sz="2800" dirty="0">
                <a:solidFill>
                  <a:schemeClr val="accent1"/>
                </a:solidFill>
              </a:rPr>
              <a:t>we need vertex k.</a:t>
            </a:r>
          </a:p>
        </p:txBody>
      </p:sp>
      <p:cxnSp>
        <p:nvCxnSpPr>
          <p:cNvPr id="24" name="Straight Arrow Connector 23"/>
          <p:cNvCxnSpPr>
            <a:stCxn id="14" idx="4"/>
            <a:endCxn id="5" idx="1"/>
          </p:cNvCxnSpPr>
          <p:nvPr/>
        </p:nvCxnSpPr>
        <p:spPr>
          <a:xfrm>
            <a:off x="5247503" y="4493484"/>
            <a:ext cx="308490" cy="590945"/>
          </a:xfrm>
          <a:prstGeom prst="straightConnector1">
            <a:avLst/>
          </a:prstGeom>
          <a:ln w="31750">
            <a:solidFill>
              <a:srgbClr val="FF00EB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5"/>
            <a:endCxn id="14" idx="1"/>
          </p:cNvCxnSpPr>
          <p:nvPr/>
        </p:nvCxnSpPr>
        <p:spPr>
          <a:xfrm>
            <a:off x="4434445" y="2834580"/>
            <a:ext cx="565494" cy="1048927"/>
          </a:xfrm>
          <a:prstGeom prst="straightConnector1">
            <a:avLst/>
          </a:prstGeom>
          <a:ln w="31750">
            <a:solidFill>
              <a:srgbClr val="FF00EB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DEE-AAC2-DD4B-BA3B-F5514A14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4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230481" y="2286467"/>
            <a:ext cx="3484632" cy="3336471"/>
            <a:chOff x="1901579" y="1927507"/>
            <a:chExt cx="5853819" cy="4769869"/>
          </a:xfrm>
        </p:grpSpPr>
        <p:sp>
          <p:nvSpPr>
            <p:cNvPr id="30" name="Freeform 29"/>
            <p:cNvSpPr/>
            <p:nvPr/>
          </p:nvSpPr>
          <p:spPr>
            <a:xfrm>
              <a:off x="1901579" y="1927507"/>
              <a:ext cx="4988547" cy="4769869"/>
            </a:xfrm>
            <a:custGeom>
              <a:avLst/>
              <a:gdLst>
                <a:gd name="connsiteX0" fmla="*/ 4956421 w 4988547"/>
                <a:gd name="connsiteY0" fmla="*/ 2088439 h 4769869"/>
                <a:gd name="connsiteX1" fmla="*/ 4845210 w 4988547"/>
                <a:gd name="connsiteY1" fmla="*/ 3410612 h 4769869"/>
                <a:gd name="connsiteX2" fmla="*/ 3807243 w 4988547"/>
                <a:gd name="connsiteY2" fmla="*/ 4572147 h 4769869"/>
                <a:gd name="connsiteX3" fmla="*/ 1261751 w 4988547"/>
                <a:gd name="connsiteY3" fmla="*/ 4633931 h 4769869"/>
                <a:gd name="connsiteX4" fmla="*/ 50789 w 4988547"/>
                <a:gd name="connsiteY4" fmla="*/ 3200547 h 4769869"/>
                <a:gd name="connsiteX5" fmla="*/ 384421 w 4988547"/>
                <a:gd name="connsiteY5" fmla="*/ 1507671 h 4769869"/>
                <a:gd name="connsiteX6" fmla="*/ 1805448 w 4988547"/>
                <a:gd name="connsiteY6" fmla="*/ 136071 h 4769869"/>
                <a:gd name="connsiteX7" fmla="*/ 3004053 w 4988547"/>
                <a:gd name="connsiteY7" fmla="*/ 197855 h 4769869"/>
                <a:gd name="connsiteX8" fmla="*/ 4622789 w 4988547"/>
                <a:gd name="connsiteY8" fmla="*/ 1445888 h 4769869"/>
                <a:gd name="connsiteX9" fmla="*/ 4956421 w 4988547"/>
                <a:gd name="connsiteY9" fmla="*/ 2088439 h 476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8547" h="4769869">
                  <a:moveTo>
                    <a:pt x="4956421" y="2088439"/>
                  </a:moveTo>
                  <a:cubicBezTo>
                    <a:pt x="4993491" y="2415893"/>
                    <a:pt x="5036740" y="2996661"/>
                    <a:pt x="4845210" y="3410612"/>
                  </a:cubicBezTo>
                  <a:cubicBezTo>
                    <a:pt x="4653680" y="3824563"/>
                    <a:pt x="4404486" y="4368261"/>
                    <a:pt x="3807243" y="4572147"/>
                  </a:cubicBezTo>
                  <a:cubicBezTo>
                    <a:pt x="3210000" y="4776033"/>
                    <a:pt x="1887827" y="4862531"/>
                    <a:pt x="1261751" y="4633931"/>
                  </a:cubicBezTo>
                  <a:cubicBezTo>
                    <a:pt x="635675" y="4405331"/>
                    <a:pt x="197011" y="3721590"/>
                    <a:pt x="50789" y="3200547"/>
                  </a:cubicBezTo>
                  <a:cubicBezTo>
                    <a:pt x="-95433" y="2679504"/>
                    <a:pt x="91978" y="2018417"/>
                    <a:pt x="384421" y="1507671"/>
                  </a:cubicBezTo>
                  <a:cubicBezTo>
                    <a:pt x="676864" y="996925"/>
                    <a:pt x="1368843" y="354374"/>
                    <a:pt x="1805448" y="136071"/>
                  </a:cubicBezTo>
                  <a:cubicBezTo>
                    <a:pt x="2242053" y="-82232"/>
                    <a:pt x="2534496" y="-20448"/>
                    <a:pt x="3004053" y="197855"/>
                  </a:cubicBezTo>
                  <a:cubicBezTo>
                    <a:pt x="3473610" y="416158"/>
                    <a:pt x="4297394" y="1136969"/>
                    <a:pt x="4622789" y="1445888"/>
                  </a:cubicBezTo>
                  <a:cubicBezTo>
                    <a:pt x="4948184" y="1754807"/>
                    <a:pt x="4919351" y="1760985"/>
                    <a:pt x="4956421" y="208843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 rot="2579088">
              <a:off x="4480429" y="3155705"/>
              <a:ext cx="327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Vertices 1, </a:t>
              </a:r>
              <a:r>
                <a:rPr lang="mr-IN" dirty="0"/>
                <a:t>…</a:t>
              </a:r>
              <a:r>
                <a:rPr lang="en-US" dirty="0"/>
                <a:t>, 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032531"/>
          </a:xfrm>
        </p:spPr>
        <p:txBody>
          <a:bodyPr>
            <a:normAutofit/>
          </a:bodyPr>
          <a:lstStyle/>
          <a:p>
            <a:r>
              <a:rPr lang="en-US" dirty="0"/>
              <a:t>Case 2 continued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59644" y="2570205"/>
            <a:ext cx="4438134" cy="2594920"/>
            <a:chOff x="762001" y="2224603"/>
            <a:chExt cx="7605582" cy="4077344"/>
          </a:xfrm>
        </p:grpSpPr>
        <p:sp>
          <p:nvSpPr>
            <p:cNvPr id="4" name="Oval 3"/>
            <p:cNvSpPr/>
            <p:nvPr/>
          </p:nvSpPr>
          <p:spPr>
            <a:xfrm>
              <a:off x="2236573" y="3212757"/>
              <a:ext cx="4411362" cy="308919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233084" y="4979773"/>
              <a:ext cx="1182811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k-1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897395" y="3778851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046536" y="4686241"/>
              <a:ext cx="746262" cy="7146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566984" y="3718352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2426044" y="4400035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36773" y="2224603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762001" y="3718352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7589108" y="4037443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023551" y="5413419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</a:t>
              </a:r>
            </a:p>
          </p:txBody>
        </p:sp>
        <p:cxnSp>
          <p:nvCxnSpPr>
            <p:cNvPr id="27" name="Straight Arrow Connector 26"/>
            <p:cNvCxnSpPr>
              <a:stCxn id="20" idx="5"/>
              <a:endCxn id="17" idx="2"/>
            </p:cNvCxnSpPr>
            <p:nvPr/>
          </p:nvCxnSpPr>
          <p:spPr>
            <a:xfrm>
              <a:off x="1426471" y="4313606"/>
              <a:ext cx="999573" cy="44374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6" idx="3"/>
            </p:cNvCxnSpPr>
            <p:nvPr/>
          </p:nvCxnSpPr>
          <p:spPr>
            <a:xfrm flipV="1">
              <a:off x="3126260" y="4328329"/>
              <a:ext cx="543268" cy="42902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6" idx="0"/>
              <a:endCxn id="18" idx="4"/>
            </p:cNvCxnSpPr>
            <p:nvPr/>
          </p:nvCxnSpPr>
          <p:spPr>
            <a:xfrm flipV="1">
              <a:off x="3917092" y="2939236"/>
              <a:ext cx="269789" cy="77911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21" idx="3"/>
            </p:cNvCxnSpPr>
            <p:nvPr/>
          </p:nvCxnSpPr>
          <p:spPr>
            <a:xfrm flipV="1">
              <a:off x="6177778" y="4632697"/>
              <a:ext cx="1525335" cy="588420"/>
            </a:xfrm>
            <a:prstGeom prst="straightConnector1">
              <a:avLst/>
            </a:prstGeom>
            <a:ln w="31750">
              <a:solidFill>
                <a:srgbClr val="FF00E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867166">
              <a:off x="2455899" y="5405356"/>
              <a:ext cx="3274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Vertices 1, </a:t>
              </a:r>
              <a:r>
                <a:rPr lang="mr-IN" dirty="0">
                  <a:solidFill>
                    <a:schemeClr val="accent4"/>
                  </a:solidFill>
                </a:rPr>
                <a:t>…</a:t>
              </a:r>
              <a:r>
                <a:rPr lang="en-US" dirty="0">
                  <a:solidFill>
                    <a:schemeClr val="accent4"/>
                  </a:solidFill>
                </a:rPr>
                <a:t>, k-1</a:t>
              </a:r>
            </a:p>
          </p:txBody>
        </p:sp>
        <p:cxnSp>
          <p:nvCxnSpPr>
            <p:cNvPr id="24" name="Straight Arrow Connector 23"/>
            <p:cNvCxnSpPr>
              <a:stCxn id="14" idx="4"/>
              <a:endCxn id="5" idx="1"/>
            </p:cNvCxnSpPr>
            <p:nvPr/>
          </p:nvCxnSpPr>
          <p:spPr>
            <a:xfrm>
              <a:off x="5247503" y="4493484"/>
              <a:ext cx="158799" cy="590944"/>
            </a:xfrm>
            <a:prstGeom prst="straightConnector1">
              <a:avLst/>
            </a:prstGeom>
            <a:ln w="31750">
              <a:solidFill>
                <a:srgbClr val="FF00E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5"/>
              <a:endCxn id="14" idx="1"/>
            </p:cNvCxnSpPr>
            <p:nvPr/>
          </p:nvCxnSpPr>
          <p:spPr>
            <a:xfrm>
              <a:off x="4434445" y="2834580"/>
              <a:ext cx="565494" cy="1048927"/>
            </a:xfrm>
            <a:prstGeom prst="straightConnector1">
              <a:avLst/>
            </a:prstGeom>
            <a:ln w="31750">
              <a:solidFill>
                <a:srgbClr val="FF00E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24663" y="1121599"/>
            <a:ext cx="46888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Suppose there are </a:t>
            </a:r>
            <a:r>
              <a:rPr lang="en-US" sz="2400" dirty="0">
                <a:solidFill>
                  <a:srgbClr val="CF6E6C"/>
                </a:solidFill>
              </a:rPr>
              <a:t>no negative cycles.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Then WLOG the shortest path from u to v through {1,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r>
              <a:rPr lang="en-US" sz="2000" dirty="0">
                <a:solidFill>
                  <a:schemeClr val="accent4"/>
                </a:solidFill>
              </a:rPr>
              <a:t>,k} is </a:t>
            </a:r>
            <a:r>
              <a:rPr lang="en-US" sz="2000" b="1" dirty="0">
                <a:solidFill>
                  <a:schemeClr val="accent4"/>
                </a:solidFill>
              </a:rPr>
              <a:t>simple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b="1" u="sng" dirty="0">
                <a:solidFill>
                  <a:srgbClr val="7030A0"/>
                </a:solidFill>
              </a:rPr>
              <a:t>that </a:t>
            </a:r>
            <a:r>
              <a:rPr lang="en-US" sz="2400" b="1" u="sng" dirty="0">
                <a:solidFill>
                  <a:srgbClr val="FF00EB"/>
                </a:solidFill>
              </a:rPr>
              <a:t>path</a:t>
            </a:r>
            <a:r>
              <a:rPr lang="en-US" sz="2400" b="1" dirty="0"/>
              <a:t> </a:t>
            </a:r>
            <a:r>
              <a:rPr lang="en-US" sz="2400" dirty="0"/>
              <a:t>passes through k, it must look like this: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This path </a:t>
            </a:r>
            <a:r>
              <a:rPr lang="en-US" sz="2400" dirty="0"/>
              <a:t>is the shortest path from u to k through {1,</a:t>
            </a:r>
            <a:r>
              <a:rPr lang="mr-IN" sz="2400" dirty="0"/>
              <a:t>…</a:t>
            </a:r>
            <a:r>
              <a:rPr lang="en-US" sz="2400" dirty="0"/>
              <a:t>,k-1}.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sub-paths of shortest paths are shortest paths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Similarly for </a:t>
            </a:r>
            <a:r>
              <a:rPr lang="en-US" sz="2400" b="1" u="sng" dirty="0">
                <a:solidFill>
                  <a:srgbClr val="FF00EB"/>
                </a:solidFill>
              </a:rPr>
              <a:t>this path</a:t>
            </a:r>
            <a:r>
              <a:rPr lang="en-US" sz="2400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56802" y="1110988"/>
            <a:ext cx="2631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Case 2: </a:t>
            </a:r>
            <a:r>
              <a:rPr lang="en-US" sz="2800" dirty="0">
                <a:solidFill>
                  <a:schemeClr val="accent1"/>
                </a:solidFill>
              </a:rPr>
              <a:t>we need vertex k.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81880" y="6139502"/>
            <a:ext cx="526603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D</a:t>
            </a:r>
            <a:r>
              <a:rPr lang="en-US" sz="2800" baseline="30000" dirty="0"/>
              <a:t>(k)</a:t>
            </a:r>
            <a:r>
              <a:rPr lang="en-US" sz="2800" dirty="0"/>
              <a:t>[</a:t>
            </a:r>
            <a:r>
              <a:rPr lang="en-US" sz="2800" dirty="0" err="1"/>
              <a:t>u,v</a:t>
            </a:r>
            <a:r>
              <a:rPr lang="en-US" sz="2800" dirty="0"/>
              <a:t>] = </a:t>
            </a:r>
            <a:r>
              <a:rPr lang="en-US" sz="2800" dirty="0">
                <a:solidFill>
                  <a:srgbClr val="7030A0"/>
                </a:solidFill>
              </a:rPr>
              <a:t>D</a:t>
            </a:r>
            <a:r>
              <a:rPr lang="en-US" sz="2800" baseline="30000" dirty="0">
                <a:solidFill>
                  <a:srgbClr val="7030A0"/>
                </a:solidFill>
              </a:rPr>
              <a:t>(k-1)</a:t>
            </a:r>
            <a:r>
              <a:rPr lang="en-US" sz="2800" dirty="0">
                <a:solidFill>
                  <a:srgbClr val="7030A0"/>
                </a:solidFill>
              </a:rPr>
              <a:t>[</a:t>
            </a:r>
            <a:r>
              <a:rPr lang="en-US" sz="2800" dirty="0" err="1">
                <a:solidFill>
                  <a:srgbClr val="7030A0"/>
                </a:solidFill>
              </a:rPr>
              <a:t>u,k</a:t>
            </a:r>
            <a:r>
              <a:rPr lang="en-US" sz="2800" dirty="0">
                <a:solidFill>
                  <a:srgbClr val="7030A0"/>
                </a:solidFill>
              </a:rPr>
              <a:t>] </a:t>
            </a:r>
            <a:r>
              <a:rPr lang="en-US" sz="2800" dirty="0"/>
              <a:t>+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>
                <a:solidFill>
                  <a:srgbClr val="FF00EB"/>
                </a:solidFill>
              </a:rPr>
              <a:t>D</a:t>
            </a:r>
            <a:r>
              <a:rPr lang="en-US" sz="2800" baseline="30000" dirty="0">
                <a:solidFill>
                  <a:srgbClr val="FF00EB"/>
                </a:solidFill>
              </a:rPr>
              <a:t>(k-1)</a:t>
            </a:r>
            <a:r>
              <a:rPr lang="en-US" sz="2800" dirty="0">
                <a:solidFill>
                  <a:srgbClr val="FF00EB"/>
                </a:solidFill>
              </a:rPr>
              <a:t>[</a:t>
            </a:r>
            <a:r>
              <a:rPr lang="en-US" sz="2800" dirty="0" err="1">
                <a:solidFill>
                  <a:srgbClr val="FF00EB"/>
                </a:solidFill>
              </a:rPr>
              <a:t>k,v</a:t>
            </a:r>
            <a:r>
              <a:rPr lang="en-US" sz="2800" dirty="0">
                <a:solidFill>
                  <a:srgbClr val="FF00EB"/>
                </a:solidFill>
              </a:rPr>
              <a:t>]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76832" y="3723940"/>
            <a:ext cx="1198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3370703D-D4ED-0B4B-9B51-6A3F40EDA9D2}"/>
              </a:ext>
            </a:extLst>
          </p:cNvPr>
          <p:cNvSpPr/>
          <p:nvPr/>
        </p:nvSpPr>
        <p:spPr>
          <a:xfrm>
            <a:off x="1121568" y="4045454"/>
            <a:ext cx="3913895" cy="225921"/>
          </a:xfrm>
          <a:custGeom>
            <a:avLst/>
            <a:gdLst>
              <a:gd name="connsiteX0" fmla="*/ 68405 w 3913895"/>
              <a:gd name="connsiteY0" fmla="*/ 225921 h 225921"/>
              <a:gd name="connsiteX1" fmla="*/ 331451 w 3913895"/>
              <a:gd name="connsiteY1" fmla="*/ 453 h 225921"/>
              <a:gd name="connsiteX2" fmla="*/ 2661292 w 3913895"/>
              <a:gd name="connsiteY2" fmla="*/ 163291 h 225921"/>
              <a:gd name="connsiteX3" fmla="*/ 3913895 w 3913895"/>
              <a:gd name="connsiteY3" fmla="*/ 453 h 22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3895" h="225921">
                <a:moveTo>
                  <a:pt x="68405" y="225921"/>
                </a:moveTo>
                <a:cubicBezTo>
                  <a:pt x="-16146" y="118406"/>
                  <a:pt x="-100697" y="10891"/>
                  <a:pt x="331451" y="453"/>
                </a:cubicBezTo>
                <a:cubicBezTo>
                  <a:pt x="763599" y="-9985"/>
                  <a:pt x="2064218" y="163291"/>
                  <a:pt x="2661292" y="163291"/>
                </a:cubicBezTo>
                <a:cubicBezTo>
                  <a:pt x="3258366" y="163291"/>
                  <a:pt x="3586130" y="81872"/>
                  <a:pt x="3913895" y="453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A7B93A2-7129-0149-9D34-A650C7D54933}"/>
              </a:ext>
            </a:extLst>
          </p:cNvPr>
          <p:cNvSpPr/>
          <p:nvPr/>
        </p:nvSpPr>
        <p:spPr>
          <a:xfrm>
            <a:off x="2570568" y="4359058"/>
            <a:ext cx="5802079" cy="1798361"/>
          </a:xfrm>
          <a:custGeom>
            <a:avLst/>
            <a:gdLst>
              <a:gd name="connsiteX0" fmla="*/ 122528 w 5802079"/>
              <a:gd name="connsiteY0" fmla="*/ 1565753 h 1798361"/>
              <a:gd name="connsiteX1" fmla="*/ 322944 w 5802079"/>
              <a:gd name="connsiteY1" fmla="*/ 1791221 h 1798361"/>
              <a:gd name="connsiteX2" fmla="*/ 2890780 w 5802079"/>
              <a:gd name="connsiteY2" fmla="*/ 1327758 h 1798361"/>
              <a:gd name="connsiteX3" fmla="*/ 5370933 w 5802079"/>
              <a:gd name="connsiteY3" fmla="*/ 1540701 h 1798361"/>
              <a:gd name="connsiteX4" fmla="*/ 5784292 w 5802079"/>
              <a:gd name="connsiteY4" fmla="*/ 0 h 179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2079" h="1798361">
                <a:moveTo>
                  <a:pt x="122528" y="1565753"/>
                </a:moveTo>
                <a:cubicBezTo>
                  <a:pt x="-7952" y="1698320"/>
                  <a:pt x="-138431" y="1830887"/>
                  <a:pt x="322944" y="1791221"/>
                </a:cubicBezTo>
                <a:cubicBezTo>
                  <a:pt x="784319" y="1751555"/>
                  <a:pt x="2049449" y="1369511"/>
                  <a:pt x="2890780" y="1327758"/>
                </a:cubicBezTo>
                <a:cubicBezTo>
                  <a:pt x="3732112" y="1286005"/>
                  <a:pt x="4888681" y="1761994"/>
                  <a:pt x="5370933" y="1540701"/>
                </a:cubicBezTo>
                <a:cubicBezTo>
                  <a:pt x="5853185" y="1319408"/>
                  <a:pt x="5818738" y="659704"/>
                  <a:pt x="5784292" y="0"/>
                </a:cubicBezTo>
              </a:path>
            </a:pathLst>
          </a:custGeom>
          <a:noFill/>
          <a:ln>
            <a:solidFill>
              <a:srgbClr val="FF00E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332F-2E4A-1046-BAE9-84521474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6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5" grpId="0" animBg="1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63" y="253915"/>
            <a:ext cx="81940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find D</a:t>
            </a:r>
            <a:r>
              <a:rPr lang="en-US" sz="4000" baseline="30000" dirty="0"/>
              <a:t>(k)</a:t>
            </a:r>
            <a:r>
              <a:rPr lang="en-US" sz="4000" dirty="0"/>
              <a:t>[</a:t>
            </a:r>
            <a:r>
              <a:rPr lang="en-US" sz="4000" dirty="0" err="1"/>
              <a:t>u,v</a:t>
            </a:r>
            <a:r>
              <a:rPr lang="en-US" sz="4000" dirty="0"/>
              <a:t>] using D</a:t>
            </a:r>
            <a:r>
              <a:rPr lang="en-US" sz="4000" baseline="30000" dirty="0"/>
              <a:t>(k-1)</a:t>
            </a:r>
            <a:r>
              <a:rPr lang="en-US" sz="4000" dirty="0"/>
              <a:t>?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05BC72-2EA6-CD4D-9395-543D3E3C6F15}"/>
              </a:ext>
            </a:extLst>
          </p:cNvPr>
          <p:cNvGrpSpPr/>
          <p:nvPr/>
        </p:nvGrpSpPr>
        <p:grpSpPr>
          <a:xfrm>
            <a:off x="4687168" y="2364730"/>
            <a:ext cx="4438134" cy="3336471"/>
            <a:chOff x="4559644" y="2286467"/>
            <a:chExt cx="4438134" cy="333647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FEC9AB-B7E4-4249-B6AE-903447AAF08C}"/>
                </a:ext>
              </a:extLst>
            </p:cNvPr>
            <p:cNvGrpSpPr/>
            <p:nvPr/>
          </p:nvGrpSpPr>
          <p:grpSpPr>
            <a:xfrm>
              <a:off x="5230481" y="2286467"/>
              <a:ext cx="3484632" cy="3336471"/>
              <a:chOff x="1901579" y="1927507"/>
              <a:chExt cx="5853819" cy="4769869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96D11-0E2A-5A41-8448-8DE0E0A8CB14}"/>
                  </a:ext>
                </a:extLst>
              </p:cNvPr>
              <p:cNvSpPr/>
              <p:nvPr/>
            </p:nvSpPr>
            <p:spPr>
              <a:xfrm>
                <a:off x="1901579" y="1927507"/>
                <a:ext cx="4988547" cy="4769869"/>
              </a:xfrm>
              <a:custGeom>
                <a:avLst/>
                <a:gdLst>
                  <a:gd name="connsiteX0" fmla="*/ 4956421 w 4988547"/>
                  <a:gd name="connsiteY0" fmla="*/ 2088439 h 4769869"/>
                  <a:gd name="connsiteX1" fmla="*/ 4845210 w 4988547"/>
                  <a:gd name="connsiteY1" fmla="*/ 3410612 h 4769869"/>
                  <a:gd name="connsiteX2" fmla="*/ 3807243 w 4988547"/>
                  <a:gd name="connsiteY2" fmla="*/ 4572147 h 4769869"/>
                  <a:gd name="connsiteX3" fmla="*/ 1261751 w 4988547"/>
                  <a:gd name="connsiteY3" fmla="*/ 4633931 h 4769869"/>
                  <a:gd name="connsiteX4" fmla="*/ 50789 w 4988547"/>
                  <a:gd name="connsiteY4" fmla="*/ 3200547 h 4769869"/>
                  <a:gd name="connsiteX5" fmla="*/ 384421 w 4988547"/>
                  <a:gd name="connsiteY5" fmla="*/ 1507671 h 4769869"/>
                  <a:gd name="connsiteX6" fmla="*/ 1805448 w 4988547"/>
                  <a:gd name="connsiteY6" fmla="*/ 136071 h 4769869"/>
                  <a:gd name="connsiteX7" fmla="*/ 3004053 w 4988547"/>
                  <a:gd name="connsiteY7" fmla="*/ 197855 h 4769869"/>
                  <a:gd name="connsiteX8" fmla="*/ 4622789 w 4988547"/>
                  <a:gd name="connsiteY8" fmla="*/ 1445888 h 4769869"/>
                  <a:gd name="connsiteX9" fmla="*/ 4956421 w 4988547"/>
                  <a:gd name="connsiteY9" fmla="*/ 2088439 h 47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8547" h="4769869">
                    <a:moveTo>
                      <a:pt x="4956421" y="2088439"/>
                    </a:moveTo>
                    <a:cubicBezTo>
                      <a:pt x="4993491" y="2415893"/>
                      <a:pt x="5036740" y="2996661"/>
                      <a:pt x="4845210" y="3410612"/>
                    </a:cubicBezTo>
                    <a:cubicBezTo>
                      <a:pt x="4653680" y="3824563"/>
                      <a:pt x="4404486" y="4368261"/>
                      <a:pt x="3807243" y="4572147"/>
                    </a:cubicBezTo>
                    <a:cubicBezTo>
                      <a:pt x="3210000" y="4776033"/>
                      <a:pt x="1887827" y="4862531"/>
                      <a:pt x="1261751" y="4633931"/>
                    </a:cubicBezTo>
                    <a:cubicBezTo>
                      <a:pt x="635675" y="4405331"/>
                      <a:pt x="197011" y="3721590"/>
                      <a:pt x="50789" y="3200547"/>
                    </a:cubicBezTo>
                    <a:cubicBezTo>
                      <a:pt x="-95433" y="2679504"/>
                      <a:pt x="91978" y="2018417"/>
                      <a:pt x="384421" y="1507671"/>
                    </a:cubicBezTo>
                    <a:cubicBezTo>
                      <a:pt x="676864" y="996925"/>
                      <a:pt x="1368843" y="354374"/>
                      <a:pt x="1805448" y="136071"/>
                    </a:cubicBezTo>
                    <a:cubicBezTo>
                      <a:pt x="2242053" y="-82232"/>
                      <a:pt x="2534496" y="-20448"/>
                      <a:pt x="3004053" y="197855"/>
                    </a:cubicBezTo>
                    <a:cubicBezTo>
                      <a:pt x="3473610" y="416158"/>
                      <a:pt x="4297394" y="1136969"/>
                      <a:pt x="4622789" y="1445888"/>
                    </a:cubicBezTo>
                    <a:cubicBezTo>
                      <a:pt x="4948184" y="1754807"/>
                      <a:pt x="4919351" y="1760985"/>
                      <a:pt x="4956421" y="2088439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3D8077-4094-AB41-A7D6-A3506B0C6FDC}"/>
                  </a:ext>
                </a:extLst>
              </p:cNvPr>
              <p:cNvSpPr txBox="1"/>
              <p:nvPr/>
            </p:nvSpPr>
            <p:spPr>
              <a:xfrm rot="2579088">
                <a:off x="4480429" y="3155705"/>
                <a:ext cx="327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Vertices 1, </a:t>
                </a:r>
                <a:r>
                  <a:rPr lang="mr-IN" dirty="0"/>
                  <a:t>…</a:t>
                </a:r>
                <a:r>
                  <a:rPr lang="en-US" dirty="0"/>
                  <a:t>, 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672937D-73FC-2342-BF94-3FB61F9FCCC6}"/>
                </a:ext>
              </a:extLst>
            </p:cNvPr>
            <p:cNvGrpSpPr/>
            <p:nvPr/>
          </p:nvGrpSpPr>
          <p:grpSpPr>
            <a:xfrm>
              <a:off x="4559644" y="2570205"/>
              <a:ext cx="4438134" cy="2594920"/>
              <a:chOff x="762001" y="2224603"/>
              <a:chExt cx="7605582" cy="407734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F137A7A-93AA-DB42-9DFD-800138CCE4F3}"/>
                  </a:ext>
                </a:extLst>
              </p:cNvPr>
              <p:cNvSpPr/>
              <p:nvPr/>
            </p:nvSpPr>
            <p:spPr>
              <a:xfrm>
                <a:off x="2236573" y="3212757"/>
                <a:ext cx="4411362" cy="308919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3D894FE-6372-D749-B3B4-A8D2C49034B1}"/>
                  </a:ext>
                </a:extLst>
              </p:cNvPr>
              <p:cNvSpPr/>
              <p:nvPr/>
            </p:nvSpPr>
            <p:spPr>
              <a:xfrm>
                <a:off x="5233084" y="4979773"/>
                <a:ext cx="1182811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k-1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C0FE002-C55C-CA4E-9BA9-BD673ACCFD3B}"/>
                  </a:ext>
                </a:extLst>
              </p:cNvPr>
              <p:cNvSpPr/>
              <p:nvPr/>
            </p:nvSpPr>
            <p:spPr>
              <a:xfrm>
                <a:off x="4897395" y="3778851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2317DD8-8308-0D49-BBE8-1B0C6CC99C3A}"/>
                  </a:ext>
                </a:extLst>
              </p:cNvPr>
              <p:cNvSpPr/>
              <p:nvPr/>
            </p:nvSpPr>
            <p:spPr>
              <a:xfrm>
                <a:off x="4046536" y="4686241"/>
                <a:ext cx="746262" cy="71463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r-IN" dirty="0">
                    <a:solidFill>
                      <a:schemeClr val="tx1"/>
                    </a:solidFill>
                  </a:rPr>
                  <a:t>…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D9A4167-B90E-A947-9D46-661E631E38EF}"/>
                  </a:ext>
                </a:extLst>
              </p:cNvPr>
              <p:cNvSpPr/>
              <p:nvPr/>
            </p:nvSpPr>
            <p:spPr>
              <a:xfrm>
                <a:off x="3566984" y="3718352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9BBF14B-1A18-B342-9A40-999CDD7196AE}"/>
                  </a:ext>
                </a:extLst>
              </p:cNvPr>
              <p:cNvSpPr/>
              <p:nvPr/>
            </p:nvSpPr>
            <p:spPr>
              <a:xfrm>
                <a:off x="2426044" y="4400035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7B80E6B-1475-4E43-93F1-1CFD9AFE0BD5}"/>
                  </a:ext>
                </a:extLst>
              </p:cNvPr>
              <p:cNvSpPr/>
              <p:nvPr/>
            </p:nvSpPr>
            <p:spPr>
              <a:xfrm>
                <a:off x="3836773" y="2224603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F31B132-9F4C-ED46-A683-416D5EE2591D}"/>
                  </a:ext>
                </a:extLst>
              </p:cNvPr>
              <p:cNvSpPr/>
              <p:nvPr/>
            </p:nvSpPr>
            <p:spPr>
              <a:xfrm>
                <a:off x="762001" y="3718352"/>
                <a:ext cx="778475" cy="6973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96C0A1E-9FBE-F64A-BF4D-E29028366D09}"/>
                  </a:ext>
                </a:extLst>
              </p:cNvPr>
              <p:cNvSpPr/>
              <p:nvPr/>
            </p:nvSpPr>
            <p:spPr>
              <a:xfrm>
                <a:off x="7589108" y="4037443"/>
                <a:ext cx="778475" cy="6973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D380D80-F782-7844-9EA2-4065CEBC1C4E}"/>
                  </a:ext>
                </a:extLst>
              </p:cNvPr>
              <p:cNvCxnSpPr>
                <a:stCxn id="21" idx="5"/>
                <a:endCxn id="19" idx="2"/>
              </p:cNvCxnSpPr>
              <p:nvPr/>
            </p:nvCxnSpPr>
            <p:spPr>
              <a:xfrm>
                <a:off x="1426471" y="4313606"/>
                <a:ext cx="999573" cy="44374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D9BB973-8B9D-9248-9DD6-3E190A8E2BC9}"/>
                  </a:ext>
                </a:extLst>
              </p:cNvPr>
              <p:cNvCxnSpPr>
                <a:stCxn id="19" idx="6"/>
                <a:endCxn id="18" idx="3"/>
              </p:cNvCxnSpPr>
              <p:nvPr/>
            </p:nvCxnSpPr>
            <p:spPr>
              <a:xfrm flipV="1">
                <a:off x="3126260" y="4328329"/>
                <a:ext cx="543268" cy="429023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150A7A1-BD63-3342-8B2A-546C21D65A6A}"/>
                  </a:ext>
                </a:extLst>
              </p:cNvPr>
              <p:cNvCxnSpPr>
                <a:stCxn id="18" idx="0"/>
                <a:endCxn id="20" idx="4"/>
              </p:cNvCxnSpPr>
              <p:nvPr/>
            </p:nvCxnSpPr>
            <p:spPr>
              <a:xfrm flipV="1">
                <a:off x="3917092" y="2939236"/>
                <a:ext cx="269789" cy="77911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C8CE6D9-F148-3B45-94DD-8B5692FB2C67}"/>
                  </a:ext>
                </a:extLst>
              </p:cNvPr>
              <p:cNvCxnSpPr>
                <a:endCxn id="22" idx="3"/>
              </p:cNvCxnSpPr>
              <p:nvPr/>
            </p:nvCxnSpPr>
            <p:spPr>
              <a:xfrm flipV="1">
                <a:off x="6177778" y="4632697"/>
                <a:ext cx="1525335" cy="588420"/>
              </a:xfrm>
              <a:prstGeom prst="straightConnector1">
                <a:avLst/>
              </a:prstGeom>
              <a:ln w="31750">
                <a:solidFill>
                  <a:srgbClr val="FF00EB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B1309A-FD62-FA44-AC42-C0171063C1BC}"/>
                  </a:ext>
                </a:extLst>
              </p:cNvPr>
              <p:cNvSpPr txBox="1"/>
              <p:nvPr/>
            </p:nvSpPr>
            <p:spPr>
              <a:xfrm rot="867166">
                <a:off x="2455899" y="5405356"/>
                <a:ext cx="3274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Vertices 1,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k-1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8983716-CE7E-3D44-BEF4-1A1B3272A586}"/>
                  </a:ext>
                </a:extLst>
              </p:cNvPr>
              <p:cNvCxnSpPr>
                <a:stCxn id="16" idx="4"/>
                <a:endCxn id="15" idx="1"/>
              </p:cNvCxnSpPr>
              <p:nvPr/>
            </p:nvCxnSpPr>
            <p:spPr>
              <a:xfrm>
                <a:off x="5247503" y="4493484"/>
                <a:ext cx="158799" cy="590944"/>
              </a:xfrm>
              <a:prstGeom prst="straightConnector1">
                <a:avLst/>
              </a:prstGeom>
              <a:ln w="31750">
                <a:solidFill>
                  <a:srgbClr val="FF00EB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A52601A-43B7-574A-A2E6-36BF0434D684}"/>
                  </a:ext>
                </a:extLst>
              </p:cNvPr>
              <p:cNvCxnSpPr>
                <a:stCxn id="20" idx="5"/>
                <a:endCxn id="16" idx="1"/>
              </p:cNvCxnSpPr>
              <p:nvPr/>
            </p:nvCxnSpPr>
            <p:spPr>
              <a:xfrm>
                <a:off x="4434445" y="2834580"/>
                <a:ext cx="565494" cy="1048927"/>
              </a:xfrm>
              <a:prstGeom prst="straightConnector1">
                <a:avLst/>
              </a:prstGeom>
              <a:ln w="31750">
                <a:solidFill>
                  <a:srgbClr val="FF00EB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497D663-8BE8-1B49-86D3-B517B22CE0CA}"/>
              </a:ext>
            </a:extLst>
          </p:cNvPr>
          <p:cNvSpPr txBox="1"/>
          <p:nvPr/>
        </p:nvSpPr>
        <p:spPr>
          <a:xfrm>
            <a:off x="4572000" y="1661341"/>
            <a:ext cx="4462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Case 2: </a:t>
            </a:r>
            <a:r>
              <a:rPr lang="en-US" sz="2400" dirty="0">
                <a:solidFill>
                  <a:schemeClr val="accent1"/>
                </a:solidFill>
              </a:rPr>
              <a:t>we need vertex k.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20825-C4E5-E84F-BDCA-6873FEA4418F}"/>
              </a:ext>
            </a:extLst>
          </p:cNvPr>
          <p:cNvSpPr txBox="1"/>
          <p:nvPr/>
        </p:nvSpPr>
        <p:spPr>
          <a:xfrm>
            <a:off x="3972037" y="6044634"/>
            <a:ext cx="52660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  <a:r>
              <a:rPr lang="en-US" sz="2400" baseline="30000" dirty="0"/>
              <a:t>(k)</a:t>
            </a:r>
            <a:r>
              <a:rPr lang="en-US" sz="2400" dirty="0"/>
              <a:t>[</a:t>
            </a:r>
            <a:r>
              <a:rPr lang="en-US" sz="2400" dirty="0" err="1"/>
              <a:t>u,v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7030A0"/>
                </a:solidFill>
              </a:rPr>
              <a:t>D</a:t>
            </a:r>
            <a:r>
              <a:rPr lang="en-US" sz="2400" baseline="30000" dirty="0">
                <a:solidFill>
                  <a:srgbClr val="7030A0"/>
                </a:solidFill>
              </a:rPr>
              <a:t>(k-1)</a:t>
            </a:r>
            <a:r>
              <a:rPr lang="en-US" sz="2400" dirty="0">
                <a:solidFill>
                  <a:srgbClr val="7030A0"/>
                </a:solidFill>
              </a:rPr>
              <a:t>[</a:t>
            </a:r>
            <a:r>
              <a:rPr lang="en-US" sz="2400" dirty="0" err="1">
                <a:solidFill>
                  <a:srgbClr val="7030A0"/>
                </a:solidFill>
              </a:rPr>
              <a:t>u,k</a:t>
            </a:r>
            <a:r>
              <a:rPr lang="en-US" sz="2400" dirty="0">
                <a:solidFill>
                  <a:srgbClr val="7030A0"/>
                </a:solidFill>
              </a:rPr>
              <a:t>] </a:t>
            </a:r>
            <a:r>
              <a:rPr lang="en-US" sz="2400" dirty="0"/>
              <a:t>+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rgbClr val="FF00EB"/>
                </a:solidFill>
              </a:rPr>
              <a:t>D</a:t>
            </a:r>
            <a:r>
              <a:rPr lang="en-US" sz="2400" baseline="30000" dirty="0">
                <a:solidFill>
                  <a:srgbClr val="FF00EB"/>
                </a:solidFill>
              </a:rPr>
              <a:t>(k-1)</a:t>
            </a:r>
            <a:r>
              <a:rPr lang="en-US" sz="2400" dirty="0">
                <a:solidFill>
                  <a:srgbClr val="FF00EB"/>
                </a:solidFill>
              </a:rPr>
              <a:t>[</a:t>
            </a:r>
            <a:r>
              <a:rPr lang="en-US" sz="2400" dirty="0" err="1">
                <a:solidFill>
                  <a:srgbClr val="FF00EB"/>
                </a:solidFill>
              </a:rPr>
              <a:t>k,v</a:t>
            </a:r>
            <a:r>
              <a:rPr lang="en-US" sz="2400" dirty="0">
                <a:solidFill>
                  <a:srgbClr val="FF00EB"/>
                </a:solidFill>
              </a:rPr>
              <a:t>]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6536BE-C645-CA4F-96D9-FF996747F816}"/>
              </a:ext>
            </a:extLst>
          </p:cNvPr>
          <p:cNvGrpSpPr/>
          <p:nvPr/>
        </p:nvGrpSpPr>
        <p:grpSpPr>
          <a:xfrm>
            <a:off x="-29977" y="2483965"/>
            <a:ext cx="4529281" cy="3237618"/>
            <a:chOff x="762001" y="1927507"/>
            <a:chExt cx="7605582" cy="4769869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5A8415D-1781-654A-8D76-0AD5418C2486}"/>
                </a:ext>
              </a:extLst>
            </p:cNvPr>
            <p:cNvSpPr/>
            <p:nvPr/>
          </p:nvSpPr>
          <p:spPr>
            <a:xfrm>
              <a:off x="1901579" y="1927507"/>
              <a:ext cx="4988547" cy="4769869"/>
            </a:xfrm>
            <a:custGeom>
              <a:avLst/>
              <a:gdLst>
                <a:gd name="connsiteX0" fmla="*/ 4956421 w 4988547"/>
                <a:gd name="connsiteY0" fmla="*/ 2088439 h 4769869"/>
                <a:gd name="connsiteX1" fmla="*/ 4845210 w 4988547"/>
                <a:gd name="connsiteY1" fmla="*/ 3410612 h 4769869"/>
                <a:gd name="connsiteX2" fmla="*/ 3807243 w 4988547"/>
                <a:gd name="connsiteY2" fmla="*/ 4572147 h 4769869"/>
                <a:gd name="connsiteX3" fmla="*/ 1261751 w 4988547"/>
                <a:gd name="connsiteY3" fmla="*/ 4633931 h 4769869"/>
                <a:gd name="connsiteX4" fmla="*/ 50789 w 4988547"/>
                <a:gd name="connsiteY4" fmla="*/ 3200547 h 4769869"/>
                <a:gd name="connsiteX5" fmla="*/ 384421 w 4988547"/>
                <a:gd name="connsiteY5" fmla="*/ 1507671 h 4769869"/>
                <a:gd name="connsiteX6" fmla="*/ 1805448 w 4988547"/>
                <a:gd name="connsiteY6" fmla="*/ 136071 h 4769869"/>
                <a:gd name="connsiteX7" fmla="*/ 3004053 w 4988547"/>
                <a:gd name="connsiteY7" fmla="*/ 197855 h 4769869"/>
                <a:gd name="connsiteX8" fmla="*/ 4622789 w 4988547"/>
                <a:gd name="connsiteY8" fmla="*/ 1445888 h 4769869"/>
                <a:gd name="connsiteX9" fmla="*/ 4956421 w 4988547"/>
                <a:gd name="connsiteY9" fmla="*/ 2088439 h 476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8547" h="4769869">
                  <a:moveTo>
                    <a:pt x="4956421" y="2088439"/>
                  </a:moveTo>
                  <a:cubicBezTo>
                    <a:pt x="4993491" y="2415893"/>
                    <a:pt x="5036740" y="2996661"/>
                    <a:pt x="4845210" y="3410612"/>
                  </a:cubicBezTo>
                  <a:cubicBezTo>
                    <a:pt x="4653680" y="3824563"/>
                    <a:pt x="4404486" y="4368261"/>
                    <a:pt x="3807243" y="4572147"/>
                  </a:cubicBezTo>
                  <a:cubicBezTo>
                    <a:pt x="3210000" y="4776033"/>
                    <a:pt x="1887827" y="4862531"/>
                    <a:pt x="1261751" y="4633931"/>
                  </a:cubicBezTo>
                  <a:cubicBezTo>
                    <a:pt x="635675" y="4405331"/>
                    <a:pt x="197011" y="3721590"/>
                    <a:pt x="50789" y="3200547"/>
                  </a:cubicBezTo>
                  <a:cubicBezTo>
                    <a:pt x="-95433" y="2679504"/>
                    <a:pt x="91978" y="2018417"/>
                    <a:pt x="384421" y="1507671"/>
                  </a:cubicBezTo>
                  <a:cubicBezTo>
                    <a:pt x="676864" y="996925"/>
                    <a:pt x="1368843" y="354374"/>
                    <a:pt x="1805448" y="136071"/>
                  </a:cubicBezTo>
                  <a:cubicBezTo>
                    <a:pt x="2242053" y="-82232"/>
                    <a:pt x="2534496" y="-20448"/>
                    <a:pt x="3004053" y="197855"/>
                  </a:cubicBezTo>
                  <a:cubicBezTo>
                    <a:pt x="3473610" y="416158"/>
                    <a:pt x="4297394" y="1136969"/>
                    <a:pt x="4622789" y="1445888"/>
                  </a:cubicBezTo>
                  <a:cubicBezTo>
                    <a:pt x="4948184" y="1754807"/>
                    <a:pt x="4919351" y="1760985"/>
                    <a:pt x="4956421" y="208843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C0273C1-374E-E045-B28D-1BF139638433}"/>
                </a:ext>
              </a:extLst>
            </p:cNvPr>
            <p:cNvSpPr/>
            <p:nvPr/>
          </p:nvSpPr>
          <p:spPr>
            <a:xfrm>
              <a:off x="2236573" y="3212757"/>
              <a:ext cx="4411362" cy="308919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E0C626-9E1D-BB45-9300-9086B5A1573D}"/>
                </a:ext>
              </a:extLst>
            </p:cNvPr>
            <p:cNvSpPr/>
            <p:nvPr/>
          </p:nvSpPr>
          <p:spPr>
            <a:xfrm>
              <a:off x="5012097" y="4979773"/>
              <a:ext cx="1174199" cy="7146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k-1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DD84A56-42DC-D241-B258-C6774CF5796D}"/>
                </a:ext>
              </a:extLst>
            </p:cNvPr>
            <p:cNvSpPr/>
            <p:nvPr/>
          </p:nvSpPr>
          <p:spPr>
            <a:xfrm>
              <a:off x="4897395" y="3778851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3633E42-F0E0-2A45-9911-9F1AF41D0FD9}"/>
                </a:ext>
              </a:extLst>
            </p:cNvPr>
            <p:cNvSpPr/>
            <p:nvPr/>
          </p:nvSpPr>
          <p:spPr>
            <a:xfrm>
              <a:off x="3653839" y="4706379"/>
              <a:ext cx="700216" cy="7146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B21398-0D41-D042-A7BB-74DE2442E381}"/>
                </a:ext>
              </a:extLst>
            </p:cNvPr>
            <p:cNvSpPr/>
            <p:nvPr/>
          </p:nvSpPr>
          <p:spPr>
            <a:xfrm>
              <a:off x="3566984" y="3718352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3F23E39-D5A6-9340-B714-0B9CD81E72B0}"/>
                </a:ext>
              </a:extLst>
            </p:cNvPr>
            <p:cNvSpPr/>
            <p:nvPr/>
          </p:nvSpPr>
          <p:spPr>
            <a:xfrm>
              <a:off x="2426044" y="4400035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2D59AB3-725D-BC4E-ADA2-5378365CB906}"/>
                </a:ext>
              </a:extLst>
            </p:cNvPr>
            <p:cNvSpPr/>
            <p:nvPr/>
          </p:nvSpPr>
          <p:spPr>
            <a:xfrm>
              <a:off x="3836773" y="2224603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3D63D01-3095-A74E-A0FD-54825FEE9902}"/>
                </a:ext>
              </a:extLst>
            </p:cNvPr>
            <p:cNvSpPr/>
            <p:nvPr/>
          </p:nvSpPr>
          <p:spPr>
            <a:xfrm>
              <a:off x="762001" y="3718352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13642F-FB95-BA45-A4BF-86C742323AE3}"/>
                </a:ext>
              </a:extLst>
            </p:cNvPr>
            <p:cNvSpPr/>
            <p:nvPr/>
          </p:nvSpPr>
          <p:spPr>
            <a:xfrm>
              <a:off x="7589108" y="4037443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CFAE773-989F-024B-A96E-50E1FF00415C}"/>
                </a:ext>
              </a:extLst>
            </p:cNvPr>
            <p:cNvCxnSpPr>
              <a:stCxn id="42" idx="5"/>
              <a:endCxn id="39" idx="2"/>
            </p:cNvCxnSpPr>
            <p:nvPr/>
          </p:nvCxnSpPr>
          <p:spPr>
            <a:xfrm>
              <a:off x="1426471" y="4313606"/>
              <a:ext cx="999573" cy="443746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1A4024-1F96-DF4B-B069-39F317525134}"/>
                </a:ext>
              </a:extLst>
            </p:cNvPr>
            <p:cNvCxnSpPr>
              <a:stCxn id="39" idx="6"/>
              <a:endCxn id="38" idx="3"/>
            </p:cNvCxnSpPr>
            <p:nvPr/>
          </p:nvCxnSpPr>
          <p:spPr>
            <a:xfrm flipV="1">
              <a:off x="3126260" y="4328329"/>
              <a:ext cx="543268" cy="429023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30438F8-517C-CA48-8DD8-B2913755F0F8}"/>
                </a:ext>
              </a:extLst>
            </p:cNvPr>
            <p:cNvCxnSpPr>
              <a:cxnSpLocks/>
              <a:stCxn id="38" idx="5"/>
              <a:endCxn id="35" idx="1"/>
            </p:cNvCxnSpPr>
            <p:nvPr/>
          </p:nvCxnSpPr>
          <p:spPr>
            <a:xfrm>
              <a:off x="4164656" y="4328329"/>
              <a:ext cx="1019399" cy="756100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52B7C01-C414-2447-B640-219FC866EAD6}"/>
                </a:ext>
              </a:extLst>
            </p:cNvPr>
            <p:cNvCxnSpPr>
              <a:cxnSpLocks/>
              <a:stCxn id="35" idx="7"/>
              <a:endCxn id="43" idx="2"/>
            </p:cNvCxnSpPr>
            <p:nvPr/>
          </p:nvCxnSpPr>
          <p:spPr>
            <a:xfrm flipV="1">
              <a:off x="6014340" y="4386136"/>
              <a:ext cx="1574768" cy="698294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3AB855-E84F-2B44-88DB-9FE5B2158310}"/>
                </a:ext>
              </a:extLst>
            </p:cNvPr>
            <p:cNvSpPr txBox="1"/>
            <p:nvPr/>
          </p:nvSpPr>
          <p:spPr>
            <a:xfrm rot="593209">
              <a:off x="2527171" y="5453837"/>
              <a:ext cx="32749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Vertices 1, </a:t>
              </a:r>
              <a:r>
                <a:rPr lang="mr-IN" dirty="0">
                  <a:solidFill>
                    <a:schemeClr val="accent4"/>
                  </a:solidFill>
                </a:rPr>
                <a:t>…</a:t>
              </a:r>
              <a:r>
                <a:rPr lang="en-US" dirty="0">
                  <a:solidFill>
                    <a:schemeClr val="accent4"/>
                  </a:solidFill>
                </a:rPr>
                <a:t>, k-1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F13600-8361-BC4D-ADBD-5856C37F8821}"/>
                </a:ext>
              </a:extLst>
            </p:cNvPr>
            <p:cNvSpPr txBox="1"/>
            <p:nvPr/>
          </p:nvSpPr>
          <p:spPr>
            <a:xfrm rot="2481110">
              <a:off x="4439984" y="3064686"/>
              <a:ext cx="32749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Vertices 1, </a:t>
              </a:r>
              <a:r>
                <a:rPr lang="mr-IN" dirty="0"/>
                <a:t>…</a:t>
              </a:r>
              <a:r>
                <a:rPr lang="en-US" dirty="0"/>
                <a:t>, k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D8892A9-CDB3-564C-B9AE-9F731341063E}"/>
              </a:ext>
            </a:extLst>
          </p:cNvPr>
          <p:cNvSpPr txBox="1"/>
          <p:nvPr/>
        </p:nvSpPr>
        <p:spPr>
          <a:xfrm>
            <a:off x="170582" y="1658415"/>
            <a:ext cx="425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Case 1: </a:t>
            </a:r>
            <a:r>
              <a:rPr lang="en-US" sz="2400" dirty="0">
                <a:solidFill>
                  <a:schemeClr val="accent1"/>
                </a:solidFill>
              </a:rPr>
              <a:t>we don</a:t>
            </a:r>
            <a:r>
              <a:rPr lang="mr-IN" sz="2400" dirty="0">
                <a:solidFill>
                  <a:schemeClr val="accent1"/>
                </a:solidFill>
              </a:rPr>
              <a:t>’</a:t>
            </a:r>
            <a:r>
              <a:rPr lang="en-US" sz="2400" dirty="0">
                <a:solidFill>
                  <a:schemeClr val="accent1"/>
                </a:solidFill>
              </a:rPr>
              <a:t>t need vertex k.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BE35A5-F091-DF4E-88F7-2A8DAF99732B}"/>
              </a:ext>
            </a:extLst>
          </p:cNvPr>
          <p:cNvSpPr txBox="1"/>
          <p:nvPr/>
        </p:nvSpPr>
        <p:spPr>
          <a:xfrm>
            <a:off x="474963" y="6051658"/>
            <a:ext cx="3204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  <a:r>
              <a:rPr lang="en-US" sz="2400" baseline="30000" dirty="0"/>
              <a:t>(k)</a:t>
            </a:r>
            <a:r>
              <a:rPr lang="en-US" sz="2400" dirty="0"/>
              <a:t>[</a:t>
            </a:r>
            <a:r>
              <a:rPr lang="en-US" sz="2400" dirty="0" err="1"/>
              <a:t>u,v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6625"/>
                </a:solidFill>
              </a:rPr>
              <a:t>D</a:t>
            </a:r>
            <a:r>
              <a:rPr lang="en-US" sz="2400" baseline="30000" dirty="0">
                <a:solidFill>
                  <a:srgbClr val="FF6625"/>
                </a:solidFill>
              </a:rPr>
              <a:t>(k-1)</a:t>
            </a:r>
            <a:r>
              <a:rPr lang="en-US" sz="2400" dirty="0">
                <a:solidFill>
                  <a:srgbClr val="FF6625"/>
                </a:solidFill>
              </a:rPr>
              <a:t>[</a:t>
            </a:r>
            <a:r>
              <a:rPr lang="en-US" sz="2400" dirty="0" err="1">
                <a:solidFill>
                  <a:srgbClr val="FF6625"/>
                </a:solidFill>
              </a:rPr>
              <a:t>u,v</a:t>
            </a:r>
            <a:r>
              <a:rPr lang="en-US" sz="2400" dirty="0">
                <a:solidFill>
                  <a:srgbClr val="FF6625"/>
                </a:solidFill>
              </a:rPr>
              <a:t>] 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B9117A7C-3DC5-1949-9F26-8ABBADB7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1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63" y="253915"/>
            <a:ext cx="81940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find D</a:t>
            </a:r>
            <a:r>
              <a:rPr lang="en-US" sz="4000" baseline="30000" dirty="0"/>
              <a:t>(k)</a:t>
            </a:r>
            <a:r>
              <a:rPr lang="en-US" sz="4000" dirty="0"/>
              <a:t>[</a:t>
            </a:r>
            <a:r>
              <a:rPr lang="en-US" sz="4000" dirty="0" err="1"/>
              <a:t>u,v</a:t>
            </a:r>
            <a:r>
              <a:rPr lang="en-US" sz="4000" dirty="0"/>
              <a:t>] using D</a:t>
            </a:r>
            <a:r>
              <a:rPr lang="en-US" sz="4000" baseline="30000" dirty="0"/>
              <a:t>(k-1)</a:t>
            </a:r>
            <a:r>
              <a:rPr lang="en-US" sz="40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min{ </a:t>
            </a:r>
            <a:r>
              <a:rPr lang="en-US" dirty="0">
                <a:solidFill>
                  <a:srgbClr val="FF6625"/>
                </a:solidFill>
              </a:rPr>
              <a:t>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  <a:r>
              <a:rPr lang="en-US" dirty="0"/>
              <a:t>,</a:t>
            </a:r>
            <a:r>
              <a:rPr lang="en-US" dirty="0">
                <a:solidFill>
                  <a:srgbClr val="FF6625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D</a:t>
            </a:r>
            <a:r>
              <a:rPr lang="en-US" baseline="30000" dirty="0">
                <a:solidFill>
                  <a:srgbClr val="7030A0"/>
                </a:solidFill>
              </a:rPr>
              <a:t>(k-1)</a:t>
            </a:r>
            <a:r>
              <a:rPr lang="en-US" dirty="0">
                <a:solidFill>
                  <a:srgbClr val="7030A0"/>
                </a:solidFill>
              </a:rPr>
              <a:t>[</a:t>
            </a:r>
            <a:r>
              <a:rPr lang="en-US" dirty="0" err="1">
                <a:solidFill>
                  <a:srgbClr val="7030A0"/>
                </a:solidFill>
              </a:rPr>
              <a:t>u,k</a:t>
            </a:r>
            <a:r>
              <a:rPr lang="en-US" dirty="0">
                <a:solidFill>
                  <a:srgbClr val="7030A0"/>
                </a:solidFill>
              </a:rPr>
              <a:t>]</a:t>
            </a:r>
            <a:r>
              <a:rPr lang="en-US" dirty="0"/>
              <a:t> + </a:t>
            </a:r>
            <a:r>
              <a:rPr lang="en-US" dirty="0">
                <a:solidFill>
                  <a:srgbClr val="FF00EB"/>
                </a:solidFill>
              </a:rPr>
              <a:t>D</a:t>
            </a:r>
            <a:r>
              <a:rPr lang="en-US" baseline="30000" dirty="0">
                <a:solidFill>
                  <a:srgbClr val="FF00EB"/>
                </a:solidFill>
              </a:rPr>
              <a:t>(k-1)</a:t>
            </a:r>
            <a:r>
              <a:rPr lang="en-US" dirty="0">
                <a:solidFill>
                  <a:srgbClr val="FF00EB"/>
                </a:solidFill>
              </a:rPr>
              <a:t>[</a:t>
            </a:r>
            <a:r>
              <a:rPr lang="en-US" dirty="0" err="1">
                <a:solidFill>
                  <a:srgbClr val="FF00EB"/>
                </a:solidFill>
              </a:rPr>
              <a:t>k,v</a:t>
            </a:r>
            <a:r>
              <a:rPr lang="en-US" dirty="0">
                <a:solidFill>
                  <a:srgbClr val="FF00EB"/>
                </a:solidFill>
              </a:rPr>
              <a:t>] 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Optimal substructure: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can solve the big problem using solutions to smaller problems.</a:t>
            </a:r>
          </a:p>
          <a:p>
            <a:r>
              <a:rPr lang="en-US" dirty="0"/>
              <a:t>Overlapping sub-problems: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baseline="30000" dirty="0">
                <a:solidFill>
                  <a:schemeClr val="accent4"/>
                </a:solidFill>
              </a:rPr>
              <a:t>(k-1)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k,v</a:t>
            </a:r>
            <a:r>
              <a:rPr lang="en-US" dirty="0">
                <a:solidFill>
                  <a:schemeClr val="accent4"/>
                </a:solidFill>
              </a:rPr>
              <a:t>] can be used to help compute D</a:t>
            </a:r>
            <a:r>
              <a:rPr lang="en-US" baseline="30000" dirty="0">
                <a:solidFill>
                  <a:schemeClr val="accent4"/>
                </a:solidFill>
              </a:rPr>
              <a:t>(k)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] for lots of different u’s.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80270" y="2379581"/>
            <a:ext cx="19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625"/>
                </a:solidFill>
              </a:rPr>
              <a:t>Case 1</a:t>
            </a:r>
            <a:r>
              <a:rPr lang="en-US" dirty="0">
                <a:solidFill>
                  <a:srgbClr val="FF6625"/>
                </a:solidFill>
              </a:rPr>
              <a:t>: Cost of shortest path through {1,</a:t>
            </a:r>
            <a:r>
              <a:rPr lang="mr-IN" dirty="0">
                <a:solidFill>
                  <a:srgbClr val="FF6625"/>
                </a:solidFill>
              </a:rPr>
              <a:t>…</a:t>
            </a:r>
            <a:r>
              <a:rPr lang="en-US" dirty="0">
                <a:solidFill>
                  <a:srgbClr val="FF6625"/>
                </a:solidFill>
              </a:rPr>
              <a:t>,k-1}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645" y="2379581"/>
            <a:ext cx="325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Case 2</a:t>
            </a:r>
            <a:r>
              <a:rPr lang="en-US" dirty="0"/>
              <a:t>: Cost of shortest path from </a:t>
            </a:r>
            <a:r>
              <a:rPr lang="en-US" b="1" dirty="0">
                <a:solidFill>
                  <a:srgbClr val="7030A0"/>
                </a:solidFill>
              </a:rPr>
              <a:t>u to k </a:t>
            </a:r>
            <a:r>
              <a:rPr lang="en-US" dirty="0"/>
              <a:t>and then from </a:t>
            </a:r>
            <a:r>
              <a:rPr lang="en-US" b="1" dirty="0">
                <a:solidFill>
                  <a:srgbClr val="FF00EB"/>
                </a:solidFill>
              </a:rPr>
              <a:t>k to v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dirty="0"/>
              <a:t>through {1,</a:t>
            </a:r>
            <a:r>
              <a:rPr lang="mr-IN" dirty="0"/>
              <a:t>…</a:t>
            </a:r>
            <a:r>
              <a:rPr lang="en-US" dirty="0"/>
              <a:t>,k-1}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C7192-393B-6543-B538-B22EA962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EC247-C298-B643-9B69-F3AE8F3A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476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63" y="253915"/>
            <a:ext cx="81940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find D</a:t>
            </a:r>
            <a:r>
              <a:rPr lang="en-US" sz="4000" baseline="30000" dirty="0"/>
              <a:t>(k)</a:t>
            </a:r>
            <a:r>
              <a:rPr lang="en-US" sz="4000" dirty="0"/>
              <a:t>[</a:t>
            </a:r>
            <a:r>
              <a:rPr lang="en-US" sz="4000" dirty="0" err="1"/>
              <a:t>u,v</a:t>
            </a:r>
            <a:r>
              <a:rPr lang="en-US" sz="4000" dirty="0"/>
              <a:t>] using D</a:t>
            </a:r>
            <a:r>
              <a:rPr lang="en-US" sz="4000" baseline="30000" dirty="0"/>
              <a:t>(k-1)</a:t>
            </a:r>
            <a:r>
              <a:rPr lang="en-US" sz="40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min{ </a:t>
            </a:r>
            <a:r>
              <a:rPr lang="en-US" dirty="0">
                <a:solidFill>
                  <a:srgbClr val="FF6625"/>
                </a:solidFill>
              </a:rPr>
              <a:t>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  <a:r>
              <a:rPr lang="en-US" dirty="0"/>
              <a:t>,</a:t>
            </a:r>
            <a:r>
              <a:rPr lang="en-US" dirty="0">
                <a:solidFill>
                  <a:srgbClr val="FF6625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D</a:t>
            </a:r>
            <a:r>
              <a:rPr lang="en-US" baseline="30000" dirty="0">
                <a:solidFill>
                  <a:srgbClr val="7030A0"/>
                </a:solidFill>
              </a:rPr>
              <a:t>(k-1)</a:t>
            </a:r>
            <a:r>
              <a:rPr lang="en-US" dirty="0">
                <a:solidFill>
                  <a:srgbClr val="7030A0"/>
                </a:solidFill>
              </a:rPr>
              <a:t>[</a:t>
            </a:r>
            <a:r>
              <a:rPr lang="en-US" dirty="0" err="1">
                <a:solidFill>
                  <a:srgbClr val="7030A0"/>
                </a:solidFill>
              </a:rPr>
              <a:t>u,k</a:t>
            </a:r>
            <a:r>
              <a:rPr lang="en-US" dirty="0">
                <a:solidFill>
                  <a:srgbClr val="7030A0"/>
                </a:solidFill>
              </a:rPr>
              <a:t>]</a:t>
            </a:r>
            <a:r>
              <a:rPr lang="en-US" dirty="0"/>
              <a:t> + </a:t>
            </a:r>
            <a:r>
              <a:rPr lang="en-US" dirty="0">
                <a:solidFill>
                  <a:srgbClr val="FF00EB"/>
                </a:solidFill>
              </a:rPr>
              <a:t>D</a:t>
            </a:r>
            <a:r>
              <a:rPr lang="en-US" baseline="30000" dirty="0">
                <a:solidFill>
                  <a:srgbClr val="FF00EB"/>
                </a:solidFill>
              </a:rPr>
              <a:t>(k-1)</a:t>
            </a:r>
            <a:r>
              <a:rPr lang="en-US" dirty="0">
                <a:solidFill>
                  <a:srgbClr val="FF00EB"/>
                </a:solidFill>
              </a:rPr>
              <a:t>[</a:t>
            </a:r>
            <a:r>
              <a:rPr lang="en-US" dirty="0" err="1">
                <a:solidFill>
                  <a:srgbClr val="FF00EB"/>
                </a:solidFill>
              </a:rPr>
              <a:t>k,v</a:t>
            </a:r>
            <a:r>
              <a:rPr lang="en-US" dirty="0">
                <a:solidFill>
                  <a:srgbClr val="FF00EB"/>
                </a:solidFill>
              </a:rPr>
              <a:t>] 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our </a:t>
            </a:r>
            <a:r>
              <a:rPr lang="en-US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programming</a:t>
            </a:r>
            <a:r>
              <a:rPr lang="en-US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dirty="0"/>
              <a:t>paradigm, this immediately gives us an algorithm!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79150">
            <a:off x="5846443" y="4567392"/>
            <a:ext cx="2983232" cy="1988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0270" y="2379581"/>
            <a:ext cx="19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625"/>
                </a:solidFill>
              </a:rPr>
              <a:t>Case 1</a:t>
            </a:r>
            <a:r>
              <a:rPr lang="en-US" dirty="0">
                <a:solidFill>
                  <a:srgbClr val="FF6625"/>
                </a:solidFill>
              </a:rPr>
              <a:t>: Cost of shortest path through {1,</a:t>
            </a:r>
            <a:r>
              <a:rPr lang="mr-IN" dirty="0">
                <a:solidFill>
                  <a:srgbClr val="FF6625"/>
                </a:solidFill>
              </a:rPr>
              <a:t>…</a:t>
            </a:r>
            <a:r>
              <a:rPr lang="en-US" dirty="0">
                <a:solidFill>
                  <a:srgbClr val="FF6625"/>
                </a:solidFill>
              </a:rPr>
              <a:t>,k-1}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645" y="2379581"/>
            <a:ext cx="325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Case 2</a:t>
            </a:r>
            <a:r>
              <a:rPr lang="en-US" dirty="0"/>
              <a:t>: Cost of shortest path from </a:t>
            </a:r>
            <a:r>
              <a:rPr lang="en-US" b="1" dirty="0">
                <a:solidFill>
                  <a:srgbClr val="7030A0"/>
                </a:solidFill>
              </a:rPr>
              <a:t>u to k </a:t>
            </a:r>
            <a:r>
              <a:rPr lang="en-US" dirty="0"/>
              <a:t>and then from </a:t>
            </a:r>
            <a:r>
              <a:rPr lang="en-US" b="1" dirty="0">
                <a:solidFill>
                  <a:srgbClr val="FF00EB"/>
                </a:solidFill>
              </a:rPr>
              <a:t>k to v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dirty="0"/>
              <a:t>through {1,</a:t>
            </a:r>
            <a:r>
              <a:rPr lang="mr-IN" dirty="0"/>
              <a:t>…</a:t>
            </a:r>
            <a:r>
              <a:rPr lang="en-US" dirty="0"/>
              <a:t>,k-1}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A85FC-2105-B444-854D-E4A6F525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Initialize n-by-n arrays D</a:t>
                </a:r>
                <a:r>
                  <a:rPr lang="en-US" baseline="30000" dirty="0"/>
                  <a:t>(k) </a:t>
                </a:r>
                <a:r>
                  <a:rPr lang="en-US" dirty="0"/>
                  <a:t>for k = 0,</a:t>
                </a:r>
                <a:r>
                  <a:rPr lang="mr-IN" dirty="0"/>
                  <a:t>…</a:t>
                </a:r>
                <a:r>
                  <a:rPr lang="en-US" dirty="0"/>
                  <a:t>,n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(k)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u,u</a:t>
                </a:r>
                <a:r>
                  <a:rPr lang="en-US" dirty="0">
                    <a:solidFill>
                      <a:schemeClr val="accent4"/>
                    </a:solidFill>
                  </a:rPr>
                  <a:t>] = 0 for all u, for all k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(k)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for all u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v, for all k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(0)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] = weight(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) for all 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) in E.</a:t>
                </a:r>
              </a:p>
              <a:p>
                <a:r>
                  <a:rPr lang="en-US" b="1" dirty="0"/>
                  <a:t>For</a:t>
                </a:r>
                <a:r>
                  <a:rPr lang="en-US" dirty="0"/>
                  <a:t> k = 1, </a:t>
                </a:r>
                <a:r>
                  <a:rPr lang="mr-IN" dirty="0"/>
                  <a:t>…</a:t>
                </a:r>
                <a:r>
                  <a:rPr lang="en-US" dirty="0"/>
                  <a:t>, n:</a:t>
                </a: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pairs </a:t>
                </a:r>
                <a:r>
                  <a:rPr lang="en-US" dirty="0" err="1"/>
                  <a:t>u,v</a:t>
                </a:r>
                <a:r>
                  <a:rPr lang="en-US" dirty="0"/>
                  <a:t> in V</a:t>
                </a:r>
                <a:r>
                  <a:rPr lang="en-US" baseline="30000" dirty="0"/>
                  <a:t>2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sz="2400" dirty="0"/>
                  <a:t>D</a:t>
                </a:r>
                <a:r>
                  <a:rPr lang="en-US" sz="2400" baseline="30000" dirty="0"/>
                  <a:t>(k)</a:t>
                </a:r>
                <a:r>
                  <a:rPr lang="en-US" sz="2400" dirty="0"/>
                  <a:t>[</a:t>
                </a:r>
                <a:r>
                  <a:rPr lang="en-US" sz="2400" dirty="0" err="1"/>
                  <a:t>u,v</a:t>
                </a:r>
                <a:r>
                  <a:rPr lang="en-US" sz="2400" dirty="0"/>
                  <a:t>] = min{ </a:t>
                </a:r>
                <a:r>
                  <a:rPr lang="en-US" sz="2400" dirty="0">
                    <a:solidFill>
                      <a:srgbClr val="FF6625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FF6625"/>
                    </a:solidFill>
                  </a:rPr>
                  <a:t>(k-1)</a:t>
                </a:r>
                <a:r>
                  <a:rPr lang="en-US" sz="2400" dirty="0">
                    <a:solidFill>
                      <a:srgbClr val="FF6625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FF6625"/>
                    </a:solidFill>
                  </a:rPr>
                  <a:t>u,v</a:t>
                </a:r>
                <a:r>
                  <a:rPr lang="en-US" sz="2400" dirty="0">
                    <a:solidFill>
                      <a:srgbClr val="FF6625"/>
                    </a:solidFill>
                  </a:rPr>
                  <a:t>]</a:t>
                </a:r>
                <a:r>
                  <a:rPr lang="en-US" sz="2400" dirty="0"/>
                  <a:t>,</a:t>
                </a:r>
                <a:r>
                  <a:rPr lang="en-US" sz="2400" dirty="0">
                    <a:solidFill>
                      <a:srgbClr val="FF6625"/>
                    </a:solidFill>
                  </a:rPr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7030A0"/>
                    </a:solidFill>
                  </a:rPr>
                  <a:t>(k-1)</a:t>
                </a:r>
                <a:r>
                  <a:rPr lang="en-US" sz="2400" dirty="0">
                    <a:solidFill>
                      <a:srgbClr val="7030A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7030A0"/>
                    </a:solidFill>
                  </a:rPr>
                  <a:t>u,k</a:t>
                </a:r>
                <a:r>
                  <a:rPr lang="en-US" sz="2400" dirty="0">
                    <a:solidFill>
                      <a:srgbClr val="7030A0"/>
                    </a:solidFill>
                  </a:rPr>
                  <a:t>]</a:t>
                </a:r>
                <a:r>
                  <a:rPr lang="en-US" sz="2400" dirty="0"/>
                  <a:t> + </a:t>
                </a:r>
                <a:r>
                  <a:rPr lang="en-US" sz="2400" dirty="0">
                    <a:solidFill>
                      <a:srgbClr val="FF00EB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FF00EB"/>
                    </a:solidFill>
                  </a:rPr>
                  <a:t>(k-1)</a:t>
                </a:r>
                <a:r>
                  <a:rPr lang="en-US" sz="2400" dirty="0">
                    <a:solidFill>
                      <a:srgbClr val="FF00EB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FF00EB"/>
                    </a:solidFill>
                  </a:rPr>
                  <a:t>k,v</a:t>
                </a:r>
                <a:r>
                  <a:rPr lang="en-US" sz="2400" dirty="0">
                    <a:solidFill>
                      <a:srgbClr val="FF00EB"/>
                    </a:solidFill>
                  </a:rPr>
                  <a:t>] </a:t>
                </a:r>
                <a:r>
                  <a:rPr lang="en-US" sz="2400" dirty="0"/>
                  <a:t>}</a:t>
                </a:r>
              </a:p>
              <a:p>
                <a:r>
                  <a:rPr lang="en-US" b="1" dirty="0"/>
                  <a:t>Return</a:t>
                </a:r>
                <a:r>
                  <a:rPr lang="en-US" dirty="0"/>
                  <a:t> D</a:t>
                </a:r>
                <a:r>
                  <a:rPr lang="en-US" baseline="30000" dirty="0"/>
                  <a:t>(n)</a:t>
                </a:r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944497" y="2179500"/>
            <a:ext cx="1952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The base case checks out: the only path through zero other vertices are edges directly from u to v.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6176963"/>
            <a:ext cx="8600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a bottom-up </a:t>
            </a:r>
            <a:r>
              <a:rPr lang="en-US" sz="2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F6E6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programming</a:t>
            </a:r>
            <a:r>
              <a:rPr lang="en-US" sz="2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dirty="0"/>
              <a:t> algorithm. 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6105832" y="3056663"/>
            <a:ext cx="838665" cy="1732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CDC46-EED1-2D49-B961-71A122BD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0105"/>
            <a:ext cx="7886700" cy="1325563"/>
          </a:xfrm>
        </p:spPr>
        <p:txBody>
          <a:bodyPr/>
          <a:lstStyle/>
          <a:p>
            <a:r>
              <a:rPr lang="en-US" dirty="0"/>
              <a:t>We’ve basically just shown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5668"/>
            <a:ext cx="8268215" cy="4962202"/>
          </a:xfrm>
        </p:spPr>
        <p:txBody>
          <a:bodyPr>
            <a:normAutofit/>
          </a:bodyPr>
          <a:lstStyle/>
          <a:p>
            <a:r>
              <a:rPr lang="en-US" dirty="0"/>
              <a:t>Theorem:</a:t>
            </a:r>
          </a:p>
          <a:p>
            <a:pPr marL="457200" lvl="1" indent="0">
              <a:buNone/>
            </a:pPr>
            <a:r>
              <a:rPr lang="en-US" dirty="0"/>
              <a:t>If there are </a:t>
            </a:r>
            <a:r>
              <a:rPr lang="en-US" dirty="0">
                <a:solidFill>
                  <a:srgbClr val="CF6E6C"/>
                </a:solidFill>
              </a:rPr>
              <a:t>no negative cycles </a:t>
            </a:r>
            <a:r>
              <a:rPr lang="en-US" dirty="0"/>
              <a:t>in a weighted directed graph G, then the Floyd-</a:t>
            </a:r>
            <a:r>
              <a:rPr lang="en-US" dirty="0" err="1"/>
              <a:t>Warshall</a:t>
            </a:r>
            <a:r>
              <a:rPr lang="en-US" dirty="0"/>
              <a:t> algorithm, running on G, returns a matrix D</a:t>
            </a:r>
            <a:r>
              <a:rPr lang="en-US" baseline="30000" dirty="0"/>
              <a:t>(n)</a:t>
            </a:r>
            <a:r>
              <a:rPr lang="en-US" dirty="0"/>
              <a:t> so that</a:t>
            </a:r>
            <a:r>
              <a:rPr lang="en-US" dirty="0">
                <a:solidFill>
                  <a:schemeClr val="accent4"/>
                </a:solidFill>
              </a:rPr>
              <a:t>: </a:t>
            </a:r>
          </a:p>
          <a:p>
            <a:pPr marL="0" indent="0" algn="ctr">
              <a:buNone/>
            </a:pPr>
            <a:r>
              <a:rPr lang="en-US" sz="2400" dirty="0"/>
              <a:t>D</a:t>
            </a:r>
            <a:r>
              <a:rPr lang="en-US" sz="2400" baseline="30000" dirty="0"/>
              <a:t>(n)</a:t>
            </a:r>
            <a:r>
              <a:rPr lang="en-US" sz="2400" dirty="0"/>
              <a:t>[</a:t>
            </a:r>
            <a:r>
              <a:rPr lang="en-US" sz="2400" dirty="0" err="1"/>
              <a:t>u,v</a:t>
            </a:r>
            <a:r>
              <a:rPr lang="en-US" sz="2400" dirty="0"/>
              <a:t>] = distance between u and v in G.</a:t>
            </a:r>
          </a:p>
          <a:p>
            <a:pPr marL="0" indent="0" algn="ctr">
              <a:buNone/>
            </a:pPr>
            <a:endParaRPr lang="en-US" sz="2000" dirty="0"/>
          </a:p>
          <a:p>
            <a:r>
              <a:rPr lang="en-US" dirty="0"/>
              <a:t>Running time: 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Better than running Bellman-Ford n times!</a:t>
            </a:r>
          </a:p>
          <a:p>
            <a:endParaRPr lang="en-US" dirty="0"/>
          </a:p>
          <a:p>
            <a:r>
              <a:rPr lang="en-US" dirty="0"/>
              <a:t>Storage: </a:t>
            </a:r>
          </a:p>
          <a:p>
            <a:pPr lvl="1"/>
            <a:r>
              <a:rPr lang="en-US" dirty="0"/>
              <a:t>Need to store </a:t>
            </a:r>
            <a:r>
              <a:rPr lang="en-US" b="1" dirty="0"/>
              <a:t>two</a:t>
            </a:r>
            <a:r>
              <a:rPr lang="en-US" dirty="0"/>
              <a:t> n-by-n arrays, and the original graph.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marL="914400" lvl="2" indent="0" algn="ctr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3847" y="3694735"/>
            <a:ext cx="1595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</a:rPr>
              <a:t>Work out the details of a proof!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7579" y="6299172"/>
            <a:ext cx="687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As with Bellman-Ford, we don’t really need to store all n of the D</a:t>
            </a:r>
            <a:r>
              <a:rPr lang="en-US" baseline="30000" dirty="0">
                <a:solidFill>
                  <a:schemeClr val="accent4"/>
                </a:solidFill>
              </a:rPr>
              <a:t>(k)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005" y="3648767"/>
            <a:ext cx="1084743" cy="1000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31B40-F861-6B44-B9C4-41FA87C9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82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E20C4-F8B3-2D4A-9FD2-AC58488B55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116" y="4918409"/>
            <a:ext cx="1446632" cy="1983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AE3BB-F1F3-244E-8683-BEA39F84987E}"/>
              </a:ext>
            </a:extLst>
          </p:cNvPr>
          <p:cNvSpPr txBox="1"/>
          <p:nvPr/>
        </p:nvSpPr>
        <p:spPr>
          <a:xfrm>
            <a:off x="6807487" y="4546665"/>
            <a:ext cx="2271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 don’t even need two, just one array is fine. Why?</a:t>
            </a:r>
            <a:endParaRPr lang="en-US" baseline="30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 </a:t>
            </a:r>
            <a:r>
              <a:rPr lang="en-US" i="1" dirty="0"/>
              <a:t>are</a:t>
            </a:r>
            <a:r>
              <a:rPr lang="en-US" dirty="0"/>
              <a:t> negative cycles?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Just like Bellman-Ford, Floyd-</a:t>
            </a:r>
            <a:r>
              <a:rPr lang="en-US" dirty="0" err="1"/>
              <a:t>Warshall</a:t>
            </a:r>
            <a:r>
              <a:rPr lang="en-US" dirty="0"/>
              <a:t> can detect negative cycles: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“Negative cycle” means that there’s some v so that there is a path from v to v that has cost &lt; 0.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Aka, D</a:t>
            </a:r>
            <a:r>
              <a:rPr lang="en-US" baseline="30000" dirty="0">
                <a:solidFill>
                  <a:schemeClr val="accent4"/>
                </a:solidFill>
              </a:rPr>
              <a:t>(n)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v,v</a:t>
            </a:r>
            <a:r>
              <a:rPr lang="en-US" dirty="0">
                <a:solidFill>
                  <a:schemeClr val="accent4"/>
                </a:solidFill>
              </a:rPr>
              <a:t>] &lt; 0.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Algorithm: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Run Floyd-</a:t>
            </a:r>
            <a:r>
              <a:rPr lang="en-US" dirty="0" err="1">
                <a:solidFill>
                  <a:schemeClr val="accent4"/>
                </a:solidFill>
              </a:rPr>
              <a:t>Warshall</a:t>
            </a:r>
            <a:r>
              <a:rPr lang="en-US" dirty="0">
                <a:solidFill>
                  <a:schemeClr val="accent4"/>
                </a:solidFill>
              </a:rPr>
              <a:t> as before.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is some v so that D</a:t>
            </a:r>
            <a:r>
              <a:rPr lang="en-US" baseline="30000" dirty="0">
                <a:solidFill>
                  <a:schemeClr val="accent4"/>
                </a:solidFill>
              </a:rPr>
              <a:t>(n)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v,v</a:t>
            </a:r>
            <a:r>
              <a:rPr lang="en-US" dirty="0">
                <a:solidFill>
                  <a:schemeClr val="accent4"/>
                </a:solidFill>
              </a:rPr>
              <a:t>] &lt; 0: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</a:rPr>
              <a:t>return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negative cycle.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7CB8-1BE0-B746-8021-EE3D0405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02239"/>
            <a:ext cx="7886700" cy="4351338"/>
          </a:xfrm>
        </p:spPr>
        <p:txBody>
          <a:bodyPr/>
          <a:lstStyle/>
          <a:p>
            <a:r>
              <a:rPr lang="en-US" dirty="0"/>
              <a:t>The Floyd-</a:t>
            </a:r>
            <a:r>
              <a:rPr lang="en-US" dirty="0" err="1"/>
              <a:t>Warshall</a:t>
            </a:r>
            <a:r>
              <a:rPr lang="en-US" dirty="0"/>
              <a:t> algorithm is another example of </a:t>
            </a:r>
            <a:r>
              <a:rPr lang="en-US" i="1" dirty="0">
                <a:solidFill>
                  <a:srgbClr val="CF6E6C"/>
                </a:solidFill>
              </a:rPr>
              <a:t>dynamic programming</a:t>
            </a:r>
            <a:r>
              <a:rPr lang="en-US" dirty="0"/>
              <a:t>.</a:t>
            </a:r>
          </a:p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函数，</a:t>
            </a:r>
            <a:r>
              <a:rPr lang="en-US" altLang="zh-CN" dirty="0"/>
              <a:t>3D</a:t>
            </a:r>
            <a:r>
              <a:rPr lang="zh-CN" altLang="en-US" dirty="0"/>
              <a:t>计算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en-US" altLang="zh-CN" baseline="30000" dirty="0"/>
              <a:t>(k)</a:t>
            </a:r>
            <a:r>
              <a:rPr lang="en-US" altLang="zh-CN" dirty="0"/>
              <a:t>[</a:t>
            </a:r>
            <a:r>
              <a:rPr lang="en-US" altLang="zh-CN" dirty="0" err="1"/>
              <a:t>u,v</a:t>
            </a:r>
            <a:r>
              <a:rPr lang="en-US" altLang="zh-CN" dirty="0"/>
              <a:t>] = min{ </a:t>
            </a:r>
            <a:r>
              <a:rPr lang="en-US" altLang="zh-CN" dirty="0">
                <a:solidFill>
                  <a:srgbClr val="FF6625"/>
                </a:solidFill>
              </a:rPr>
              <a:t>D</a:t>
            </a:r>
            <a:r>
              <a:rPr lang="en-US" altLang="zh-CN" baseline="30000" dirty="0">
                <a:solidFill>
                  <a:srgbClr val="FF6625"/>
                </a:solidFill>
              </a:rPr>
              <a:t>(k-1)</a:t>
            </a:r>
            <a:r>
              <a:rPr lang="en-US" altLang="zh-CN" dirty="0">
                <a:solidFill>
                  <a:srgbClr val="FF6625"/>
                </a:solidFill>
              </a:rPr>
              <a:t>[</a:t>
            </a:r>
            <a:r>
              <a:rPr lang="en-US" altLang="zh-CN" dirty="0" err="1">
                <a:solidFill>
                  <a:srgbClr val="FF6625"/>
                </a:solidFill>
              </a:rPr>
              <a:t>u,v</a:t>
            </a:r>
            <a:r>
              <a:rPr lang="en-US" altLang="zh-CN" dirty="0">
                <a:solidFill>
                  <a:srgbClr val="FF6625"/>
                </a:solidFill>
              </a:rPr>
              <a:t>]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6625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D</a:t>
            </a:r>
            <a:r>
              <a:rPr lang="en-US" altLang="zh-CN" baseline="30000" dirty="0">
                <a:solidFill>
                  <a:srgbClr val="7030A0"/>
                </a:solidFill>
              </a:rPr>
              <a:t>(k-1)</a:t>
            </a:r>
            <a:r>
              <a:rPr lang="en-US" altLang="zh-CN" dirty="0">
                <a:solidFill>
                  <a:srgbClr val="7030A0"/>
                </a:solidFill>
              </a:rPr>
              <a:t>[</a:t>
            </a:r>
            <a:r>
              <a:rPr lang="en-US" altLang="zh-CN" dirty="0" err="1">
                <a:solidFill>
                  <a:srgbClr val="7030A0"/>
                </a:solidFill>
              </a:rPr>
              <a:t>u,k</a:t>
            </a:r>
            <a:r>
              <a:rPr lang="en-US" altLang="zh-CN" dirty="0">
                <a:solidFill>
                  <a:srgbClr val="7030A0"/>
                </a:solidFill>
              </a:rPr>
              <a:t>]</a:t>
            </a:r>
            <a:r>
              <a:rPr lang="en-US" altLang="zh-CN" dirty="0"/>
              <a:t> + </a:t>
            </a:r>
            <a:r>
              <a:rPr lang="en-US" altLang="zh-CN" dirty="0">
                <a:solidFill>
                  <a:srgbClr val="FF00EB"/>
                </a:solidFill>
              </a:rPr>
              <a:t>D</a:t>
            </a:r>
            <a:r>
              <a:rPr lang="en-US" altLang="zh-CN" baseline="30000" dirty="0">
                <a:solidFill>
                  <a:srgbClr val="FF00EB"/>
                </a:solidFill>
              </a:rPr>
              <a:t>(k-1)</a:t>
            </a:r>
            <a:r>
              <a:rPr lang="en-US" altLang="zh-CN" dirty="0">
                <a:solidFill>
                  <a:srgbClr val="FF00EB"/>
                </a:solidFill>
              </a:rPr>
              <a:t>[</a:t>
            </a:r>
            <a:r>
              <a:rPr lang="en-US" altLang="zh-CN" dirty="0" err="1">
                <a:solidFill>
                  <a:srgbClr val="FF00EB"/>
                </a:solidFill>
              </a:rPr>
              <a:t>k,v</a:t>
            </a:r>
            <a:r>
              <a:rPr lang="en-US" altLang="zh-CN" dirty="0">
                <a:solidFill>
                  <a:srgbClr val="FF00EB"/>
                </a:solidFill>
              </a:rPr>
              <a:t>] </a:t>
            </a:r>
            <a:r>
              <a:rPr lang="en-US" altLang="zh-CN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71695-FD66-9749-803C-D6B39769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84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2FF87-FA81-4546-9E58-CF4226444ECA}"/>
              </a:ext>
            </a:extLst>
          </p:cNvPr>
          <p:cNvSpPr txBox="1"/>
          <p:nvPr/>
        </p:nvSpPr>
        <p:spPr>
          <a:xfrm rot="1725106">
            <a:off x="5910472" y="4653032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</a:t>
            </a:r>
            <a:r>
              <a:rPr lang="en-US" altLang="zh-CN" sz="2800" b="1" dirty="0">
                <a:solidFill>
                  <a:srgbClr val="CF6E6C"/>
                </a:solidFill>
              </a:rPr>
              <a:t>n</a:t>
            </a:r>
            <a:r>
              <a:rPr lang="en-US" altLang="zh-CN" sz="2800" b="1" baseline="30000" dirty="0">
                <a:solidFill>
                  <a:srgbClr val="CF6E6C"/>
                </a:solidFill>
              </a:rPr>
              <a:t>3</a:t>
            </a:r>
            <a:r>
              <a:rPr lang="en-US" sz="2800" b="1" dirty="0">
                <a:solidFill>
                  <a:srgbClr val="CF6E6C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EFDB260-83D2-2841-8E8E-16718E74B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8" y="3572649"/>
                <a:ext cx="574241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Initialize n-by-n arrays D</a:t>
                </a:r>
                <a:r>
                  <a:rPr lang="en-US" sz="2000" baseline="30000" dirty="0"/>
                  <a:t>(k) </a:t>
                </a:r>
                <a:r>
                  <a:rPr lang="en-US" sz="2000" dirty="0"/>
                  <a:t>for k = 0,</a:t>
                </a:r>
                <a:r>
                  <a:rPr lang="mr-IN" sz="2000" dirty="0"/>
                  <a:t>…</a:t>
                </a:r>
                <a:r>
                  <a:rPr lang="en-US" sz="2000" dirty="0"/>
                  <a:t>,n</a:t>
                </a:r>
              </a:p>
              <a:p>
                <a:pPr lvl="1"/>
                <a:r>
                  <a:rPr lang="en-US" sz="18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1800" baseline="30000" dirty="0">
                    <a:solidFill>
                      <a:schemeClr val="accent4"/>
                    </a:solidFill>
                  </a:rPr>
                  <a:t>(k)</a:t>
                </a:r>
                <a:r>
                  <a:rPr lang="en-US" sz="1800" dirty="0">
                    <a:solidFill>
                      <a:schemeClr val="accent4"/>
                    </a:solidFill>
                  </a:rPr>
                  <a:t>[</a:t>
                </a:r>
                <a:r>
                  <a:rPr lang="en-US" sz="1800" dirty="0" err="1">
                    <a:solidFill>
                      <a:schemeClr val="accent4"/>
                    </a:solidFill>
                  </a:rPr>
                  <a:t>u,u</a:t>
                </a:r>
                <a:r>
                  <a:rPr lang="en-US" sz="1800" dirty="0">
                    <a:solidFill>
                      <a:schemeClr val="accent4"/>
                    </a:solidFill>
                  </a:rPr>
                  <a:t>] = 0 for all u, for all k</a:t>
                </a:r>
              </a:p>
              <a:p>
                <a:pPr lvl="1"/>
                <a:r>
                  <a:rPr lang="en-US" sz="18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1800" baseline="30000" dirty="0">
                    <a:solidFill>
                      <a:schemeClr val="accent4"/>
                    </a:solidFill>
                  </a:rPr>
                  <a:t>(k)</a:t>
                </a:r>
                <a:r>
                  <a:rPr lang="en-US" sz="1800" dirty="0">
                    <a:solidFill>
                      <a:schemeClr val="accent4"/>
                    </a:solidFill>
                  </a:rPr>
                  <a:t>[</a:t>
                </a:r>
                <a:r>
                  <a:rPr lang="en-US" sz="18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1800" dirty="0">
                    <a:solidFill>
                      <a:schemeClr val="accent4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sz="1800" dirty="0">
                    <a:solidFill>
                      <a:schemeClr val="accent4"/>
                    </a:solidFill>
                  </a:rPr>
                  <a:t> for all u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≠</m:t>
                    </m:r>
                  </m:oMath>
                </a14:m>
                <a:r>
                  <a:rPr lang="en-US" sz="1800" dirty="0">
                    <a:solidFill>
                      <a:schemeClr val="accent4"/>
                    </a:solidFill>
                  </a:rPr>
                  <a:t> v, for all k </a:t>
                </a:r>
              </a:p>
              <a:p>
                <a:pPr lvl="1"/>
                <a:r>
                  <a:rPr lang="en-US" sz="18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1800" baseline="30000" dirty="0">
                    <a:solidFill>
                      <a:schemeClr val="accent4"/>
                    </a:solidFill>
                  </a:rPr>
                  <a:t>(0)</a:t>
                </a:r>
                <a:r>
                  <a:rPr lang="en-US" sz="1800" dirty="0">
                    <a:solidFill>
                      <a:schemeClr val="accent4"/>
                    </a:solidFill>
                  </a:rPr>
                  <a:t>[</a:t>
                </a:r>
                <a:r>
                  <a:rPr lang="en-US" sz="18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1800" dirty="0">
                    <a:solidFill>
                      <a:schemeClr val="accent4"/>
                    </a:solidFill>
                  </a:rPr>
                  <a:t>] = weight(</a:t>
                </a:r>
                <a:r>
                  <a:rPr lang="en-US" sz="18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1800" dirty="0">
                    <a:solidFill>
                      <a:schemeClr val="accent4"/>
                    </a:solidFill>
                  </a:rPr>
                  <a:t>) for all (</a:t>
                </a:r>
                <a:r>
                  <a:rPr lang="en-US" sz="18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1800" dirty="0">
                    <a:solidFill>
                      <a:schemeClr val="accent4"/>
                    </a:solidFill>
                  </a:rPr>
                  <a:t>) in E.</a:t>
                </a:r>
              </a:p>
              <a:p>
                <a:r>
                  <a:rPr lang="en-US" sz="2000" b="1" dirty="0"/>
                  <a:t>For</a:t>
                </a:r>
                <a:r>
                  <a:rPr lang="en-US" sz="2000" dirty="0"/>
                  <a:t> k = 1, </a:t>
                </a:r>
                <a:r>
                  <a:rPr lang="mr-IN" sz="2000" dirty="0"/>
                  <a:t>…</a:t>
                </a:r>
                <a:r>
                  <a:rPr lang="en-US" sz="2000" dirty="0"/>
                  <a:t>, n:</a:t>
                </a:r>
              </a:p>
              <a:p>
                <a:pPr lvl="1"/>
                <a:r>
                  <a:rPr lang="en-US" sz="1800" b="1" dirty="0"/>
                  <a:t>For</a:t>
                </a:r>
                <a:r>
                  <a:rPr lang="en-US" sz="1800" dirty="0"/>
                  <a:t> pairs </a:t>
                </a:r>
                <a:r>
                  <a:rPr lang="en-US" sz="1800" dirty="0" err="1"/>
                  <a:t>u,v</a:t>
                </a:r>
                <a:r>
                  <a:rPr lang="en-US" sz="1800" dirty="0"/>
                  <a:t> in V</a:t>
                </a:r>
                <a:r>
                  <a:rPr lang="en-US" sz="1800" baseline="30000" dirty="0"/>
                  <a:t>2</a:t>
                </a:r>
                <a:r>
                  <a:rPr lang="en-US" sz="1800" dirty="0"/>
                  <a:t>:</a:t>
                </a:r>
              </a:p>
              <a:p>
                <a:pPr lvl="2"/>
                <a:r>
                  <a:rPr lang="en-US" sz="1800" dirty="0"/>
                  <a:t>D</a:t>
                </a:r>
                <a:r>
                  <a:rPr lang="en-US" sz="1800" baseline="30000" dirty="0"/>
                  <a:t>(k)</a:t>
                </a:r>
                <a:r>
                  <a:rPr lang="en-US" sz="1800" dirty="0"/>
                  <a:t>[</a:t>
                </a:r>
                <a:r>
                  <a:rPr lang="en-US" sz="1800" dirty="0" err="1"/>
                  <a:t>u,v</a:t>
                </a:r>
                <a:r>
                  <a:rPr lang="en-US" sz="1800" dirty="0"/>
                  <a:t>] = min{ </a:t>
                </a:r>
                <a:r>
                  <a:rPr lang="en-US" sz="1800" dirty="0">
                    <a:solidFill>
                      <a:srgbClr val="FF6625"/>
                    </a:solidFill>
                  </a:rPr>
                  <a:t>D</a:t>
                </a:r>
                <a:r>
                  <a:rPr lang="en-US" sz="1800" baseline="30000" dirty="0">
                    <a:solidFill>
                      <a:srgbClr val="FF6625"/>
                    </a:solidFill>
                  </a:rPr>
                  <a:t>(k-1)</a:t>
                </a:r>
                <a:r>
                  <a:rPr lang="en-US" sz="1800" dirty="0">
                    <a:solidFill>
                      <a:srgbClr val="FF6625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FF6625"/>
                    </a:solidFill>
                  </a:rPr>
                  <a:t>u,v</a:t>
                </a:r>
                <a:r>
                  <a:rPr lang="en-US" sz="1800" dirty="0">
                    <a:solidFill>
                      <a:srgbClr val="FF6625"/>
                    </a:solidFill>
                  </a:rPr>
                  <a:t>]</a:t>
                </a:r>
                <a:r>
                  <a:rPr lang="en-US" sz="1800" dirty="0"/>
                  <a:t>,</a:t>
                </a:r>
                <a:r>
                  <a:rPr lang="en-US" sz="1800" dirty="0">
                    <a:solidFill>
                      <a:srgbClr val="FF6625"/>
                    </a:solidFill>
                  </a:rPr>
                  <a:t> </a:t>
                </a:r>
                <a:r>
                  <a:rPr lang="en-US" sz="1800" dirty="0">
                    <a:solidFill>
                      <a:srgbClr val="7030A0"/>
                    </a:solidFill>
                  </a:rPr>
                  <a:t>D</a:t>
                </a:r>
                <a:r>
                  <a:rPr lang="en-US" sz="1800" baseline="30000" dirty="0">
                    <a:solidFill>
                      <a:srgbClr val="7030A0"/>
                    </a:solidFill>
                  </a:rPr>
                  <a:t>(k-1)</a:t>
                </a:r>
                <a:r>
                  <a:rPr lang="en-US" sz="1800" dirty="0">
                    <a:solidFill>
                      <a:srgbClr val="7030A0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7030A0"/>
                    </a:solidFill>
                  </a:rPr>
                  <a:t>u,k</a:t>
                </a:r>
                <a:r>
                  <a:rPr lang="en-US" sz="1800" dirty="0">
                    <a:solidFill>
                      <a:srgbClr val="7030A0"/>
                    </a:solidFill>
                  </a:rPr>
                  <a:t>]</a:t>
                </a:r>
                <a:r>
                  <a:rPr lang="en-US" sz="1800" dirty="0"/>
                  <a:t> + </a:t>
                </a:r>
                <a:r>
                  <a:rPr lang="en-US" sz="1800" dirty="0">
                    <a:solidFill>
                      <a:srgbClr val="FF00EB"/>
                    </a:solidFill>
                  </a:rPr>
                  <a:t>D</a:t>
                </a:r>
                <a:r>
                  <a:rPr lang="en-US" sz="1800" baseline="30000" dirty="0">
                    <a:solidFill>
                      <a:srgbClr val="FF00EB"/>
                    </a:solidFill>
                  </a:rPr>
                  <a:t>(k-1)</a:t>
                </a:r>
                <a:r>
                  <a:rPr lang="en-US" sz="1800" dirty="0">
                    <a:solidFill>
                      <a:srgbClr val="FF00EB"/>
                    </a:solidFill>
                  </a:rPr>
                  <a:t>[</a:t>
                </a:r>
                <a:r>
                  <a:rPr lang="en-US" sz="1800" dirty="0" err="1">
                    <a:solidFill>
                      <a:srgbClr val="FF00EB"/>
                    </a:solidFill>
                  </a:rPr>
                  <a:t>k,v</a:t>
                </a:r>
                <a:r>
                  <a:rPr lang="en-US" sz="1800" dirty="0">
                    <a:solidFill>
                      <a:srgbClr val="FF00EB"/>
                    </a:solidFill>
                  </a:rPr>
                  <a:t>] </a:t>
                </a:r>
                <a:r>
                  <a:rPr lang="en-US" sz="1800" dirty="0"/>
                  <a:t>}</a:t>
                </a:r>
              </a:p>
              <a:p>
                <a:r>
                  <a:rPr lang="en-US" sz="2000" b="1" dirty="0"/>
                  <a:t>Return</a:t>
                </a:r>
                <a:r>
                  <a:rPr lang="en-US" sz="2000" dirty="0"/>
                  <a:t> D</a:t>
                </a:r>
                <a:r>
                  <a:rPr lang="en-US" sz="2000" baseline="30000" dirty="0"/>
                  <a:t>(n)</a:t>
                </a:r>
                <a:endParaRPr lang="en-US" sz="2000" dirty="0"/>
              </a:p>
              <a:p>
                <a:pPr lvl="2"/>
                <a:endParaRPr lang="en-US" sz="1600" dirty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EFDB260-83D2-2841-8E8E-16718E74B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572649"/>
                <a:ext cx="5742413" cy="4351338"/>
              </a:xfrm>
              <a:prstGeom prst="rect">
                <a:avLst/>
              </a:prstGeom>
              <a:blipFill>
                <a:blip r:embed="rId2"/>
                <a:stretch>
                  <a:fillRect l="-883" t="-1749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0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6088-4925-6C4F-BA98-46B2B8E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do better than O(n</a:t>
            </a:r>
            <a:r>
              <a:rPr lang="en-US" baseline="30000" dirty="0"/>
              <a:t>3</a:t>
            </a:r>
            <a:r>
              <a:rPr lang="en-US" dirty="0"/>
              <a:t>)?</a:t>
            </a:r>
            <a:br>
              <a:rPr lang="en-US" dirty="0"/>
            </a:br>
            <a:r>
              <a:rPr lang="en-US" sz="2700" dirty="0"/>
              <a:t>Nothing on this slide is required knowledge for this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C85C-5A7A-CB4B-BFDF-8453E1A34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463" y="1690689"/>
            <a:ext cx="8343073" cy="4351338"/>
          </a:xfrm>
        </p:spPr>
        <p:txBody>
          <a:bodyPr>
            <a:normAutofit/>
          </a:bodyPr>
          <a:lstStyle/>
          <a:p>
            <a:r>
              <a:rPr lang="en-US" dirty="0"/>
              <a:t>There is an algorithm that runs in time O(n</a:t>
            </a:r>
            <a:r>
              <a:rPr lang="en-US" baseline="30000" dirty="0"/>
              <a:t>3</a:t>
            </a:r>
            <a:r>
              <a:rPr lang="en-US" dirty="0"/>
              <a:t>/log</a:t>
            </a:r>
            <a:r>
              <a:rPr lang="en-US" baseline="30000" dirty="0"/>
              <a:t>100</a:t>
            </a:r>
            <a:r>
              <a:rPr lang="en-US" dirty="0"/>
              <a:t>(n)).</a:t>
            </a:r>
          </a:p>
          <a:p>
            <a:pPr lvl="1"/>
            <a:r>
              <a:rPr lang="en-US" i="1" dirty="0">
                <a:solidFill>
                  <a:schemeClr val="accent4"/>
                </a:solidFill>
              </a:rPr>
              <a:t>[Williams, “Faster APSP via Circuit Complexity”, STOC 2014]</a:t>
            </a:r>
          </a:p>
          <a:p>
            <a:r>
              <a:rPr lang="en-US" dirty="0"/>
              <a:t>If you can come up with an algorithm for All-Pairs-Shortest-Path that runs in time O(n</a:t>
            </a:r>
            <a:r>
              <a:rPr lang="en-US" baseline="30000" dirty="0"/>
              <a:t>2.99</a:t>
            </a:r>
            <a:r>
              <a:rPr lang="en-US" dirty="0"/>
              <a:t>), that would be a really big deal.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Let me know if you can!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 </a:t>
            </a:r>
            <a:r>
              <a:rPr lang="en-US" i="1" dirty="0">
                <a:solidFill>
                  <a:schemeClr val="accent4"/>
                </a:solidFill>
              </a:rPr>
              <a:t>[</a:t>
            </a:r>
            <a:r>
              <a:rPr lang="en-US" i="1" dirty="0" err="1">
                <a:solidFill>
                  <a:schemeClr val="accent4"/>
                </a:solidFill>
              </a:rPr>
              <a:t>Abboud</a:t>
            </a:r>
            <a:r>
              <a:rPr lang="en-US" i="1" dirty="0">
                <a:solidFill>
                  <a:schemeClr val="accent4"/>
                </a:solidFill>
              </a:rPr>
              <a:t>, </a:t>
            </a:r>
            <a:r>
              <a:rPr lang="en-US" i="1" dirty="0" err="1">
                <a:solidFill>
                  <a:schemeClr val="accent4"/>
                </a:solidFill>
              </a:rPr>
              <a:t>Vassilevska</a:t>
            </a:r>
            <a:r>
              <a:rPr lang="en-US" i="1" dirty="0">
                <a:solidFill>
                  <a:schemeClr val="accent4"/>
                </a:solidFill>
              </a:rPr>
              <a:t>-Williams, “Popular conjectures imply strong lower bounds for dynamic problems”, FOCS 2014] </a:t>
            </a:r>
            <a:r>
              <a:rPr lang="en-US" dirty="0">
                <a:solidFill>
                  <a:schemeClr val="accent4"/>
                </a:solidFill>
              </a:rPr>
              <a:t>for some evidence that this is a very difficult problem!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9A6AE-A37B-B54D-938A-69C89FBE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3669"/>
          </a:xfrm>
        </p:spPr>
        <p:txBody>
          <a:bodyPr/>
          <a:lstStyle/>
          <a:p>
            <a:r>
              <a:rPr lang="en-US" dirty="0" err="1"/>
              <a:t>总结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4AB6-0F2A-AB42-8C54-63A52BF3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86</a:t>
            </a:fld>
            <a:endParaRPr 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37DC494-4506-4E4F-9EC0-91E8AD343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100040"/>
              </p:ext>
            </p:extLst>
          </p:nvPr>
        </p:nvGraphicFramePr>
        <p:xfrm>
          <a:off x="841562" y="1286453"/>
          <a:ext cx="7673787" cy="5052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0132">
                  <a:extLst>
                    <a:ext uri="{9D8B030D-6E8A-4147-A177-3AD203B41FA5}">
                      <a16:colId xmlns:a16="http://schemas.microsoft.com/office/drawing/2014/main" val="3093916423"/>
                    </a:ext>
                  </a:extLst>
                </a:gridCol>
                <a:gridCol w="2651174">
                  <a:extLst>
                    <a:ext uri="{9D8B030D-6E8A-4147-A177-3AD203B41FA5}">
                      <a16:colId xmlns:a16="http://schemas.microsoft.com/office/drawing/2014/main" val="1522983688"/>
                    </a:ext>
                  </a:extLst>
                </a:gridCol>
                <a:gridCol w="1722481">
                  <a:extLst>
                    <a:ext uri="{9D8B030D-6E8A-4147-A177-3AD203B41FA5}">
                      <a16:colId xmlns:a16="http://schemas.microsoft.com/office/drawing/2014/main" val="2233329424"/>
                    </a:ext>
                  </a:extLst>
                </a:gridCol>
              </a:tblGrid>
              <a:tr h="490224">
                <a:tc>
                  <a:txBody>
                    <a:bodyPr/>
                    <a:lstStyle/>
                    <a:p>
                      <a:r>
                        <a:rPr lang="en-US" dirty="0" err="1"/>
                        <a:t>问题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方法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时间复杂度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199420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dirty="0" err="1"/>
                        <a:t>加权区间调度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维计算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O(n)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561742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dirty="0" err="1"/>
                        <a:t>无限背包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O(</a:t>
                      </a:r>
                      <a:r>
                        <a:rPr lang="en-US" altLang="zh-CN" dirty="0" err="1"/>
                        <a:t>nW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63686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dirty="0" err="1"/>
                        <a:t>最长公共子序列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O(</a:t>
                      </a:r>
                      <a:r>
                        <a:rPr lang="en-US" altLang="zh-CN" dirty="0" err="1"/>
                        <a:t>mn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364247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dirty="0" err="1"/>
                        <a:t>矩阵链乘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O(n</a:t>
                      </a:r>
                      <a:r>
                        <a:rPr lang="en-US" altLang="zh-CN" baseline="30000" dirty="0"/>
                        <a:t>3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78208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altLang="zh-CN" dirty="0"/>
                        <a:t>0-1</a:t>
                      </a:r>
                      <a:r>
                        <a:rPr lang="zh-CN" altLang="en-US" dirty="0"/>
                        <a:t>背包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O(</a:t>
                      </a:r>
                      <a:r>
                        <a:rPr lang="en-US" altLang="zh-CN" dirty="0" err="1"/>
                        <a:t>nW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854988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dirty="0" err="1"/>
                        <a:t>最大独立集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1D</a:t>
                      </a:r>
                      <a:r>
                        <a:rPr lang="zh-CN" altLang="en-US" dirty="0"/>
                        <a:t>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O(|V|)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464526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dirty="0" err="1"/>
                        <a:t>最小顶点覆盖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1D</a:t>
                      </a:r>
                      <a:r>
                        <a:rPr lang="zh-CN" altLang="en-US" dirty="0"/>
                        <a:t>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O(|V|)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693856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altLang="zh-CN" dirty="0"/>
                        <a:t>Bellman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Ford</a:t>
                      </a:r>
                      <a:r>
                        <a:rPr lang="zh-CN" altLang="en-US" dirty="0"/>
                        <a:t> 最短路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O(</a:t>
                      </a:r>
                      <a:r>
                        <a:rPr lang="en-US" altLang="zh-CN" dirty="0" err="1"/>
                        <a:t>mn</a:t>
                      </a:r>
                      <a:r>
                        <a:rPr lang="en-US" altLang="zh-CN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48746"/>
                  </a:ext>
                </a:extLst>
              </a:tr>
              <a:tr h="490224">
                <a:tc>
                  <a:txBody>
                    <a:bodyPr/>
                    <a:lstStyle/>
                    <a:p>
                      <a:r>
                        <a:rPr lang="en-US" altLang="zh-CN" dirty="0"/>
                        <a:t>Floyd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Warshall</a:t>
                      </a:r>
                      <a:r>
                        <a:rPr lang="zh-CN" altLang="en-US" dirty="0"/>
                        <a:t> 多对多最短路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计算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O(n</a:t>
                      </a:r>
                      <a:r>
                        <a:rPr lang="en-US" altLang="zh-CN" baseline="30000" dirty="0"/>
                        <a:t>3</a:t>
                      </a:r>
                      <a:r>
                        <a:rPr lang="en-US" altLang="zh-CN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3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82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substructure: try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Sub-problems: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Unbounded Knapsack with a smaller knapsack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109" y="2821926"/>
            <a:ext cx="3088013" cy="3088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178" y="3306607"/>
            <a:ext cx="2090159" cy="2090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69" y="3727043"/>
            <a:ext cx="1277775" cy="127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639" y="5636608"/>
            <a:ext cx="180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solve the problem for small knapsacks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7566" y="5987309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7494" y="5987310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FE70B-E804-1C46-90FF-90177963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3997</TotalTime>
  <Words>8973</Words>
  <Application>Microsoft Macintosh PowerPoint</Application>
  <PresentationFormat>全屏显示(4:3)</PresentationFormat>
  <Paragraphs>1605</Paragraphs>
  <Slides>86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5" baseType="lpstr">
      <vt:lpstr>等线</vt:lpstr>
      <vt:lpstr>Arial</vt:lpstr>
      <vt:lpstr>Calibri</vt:lpstr>
      <vt:lpstr>Calibri Light</vt:lpstr>
      <vt:lpstr>Cambria Math</vt:lpstr>
      <vt:lpstr>Chalkboard</vt:lpstr>
      <vt:lpstr>Courier</vt:lpstr>
      <vt:lpstr>Helvetica</vt:lpstr>
      <vt:lpstr>Office 主题​​</vt:lpstr>
      <vt:lpstr>Dynamic programming II and NP-hard Proof</vt:lpstr>
      <vt:lpstr>1D数组上的动态规划</vt:lpstr>
      <vt:lpstr>1D 数组价值函数表示，2D计算</vt:lpstr>
      <vt:lpstr>2D数组价值函数表示，2D计算</vt:lpstr>
      <vt:lpstr>2D数组价值函数表示，3D计算</vt:lpstr>
      <vt:lpstr>主要内容</vt:lpstr>
      <vt:lpstr>PowerPoint 演示文稿</vt:lpstr>
      <vt:lpstr>Recipe for applying Dynamic Programming</vt:lpstr>
      <vt:lpstr>Optimal substructure: try 1</vt:lpstr>
      <vt:lpstr>This won’t quite work…</vt:lpstr>
      <vt:lpstr>Optimal substructure: try 2</vt:lpstr>
      <vt:lpstr>Our sub-problems:</vt:lpstr>
      <vt:lpstr>Relationship between sub-problems</vt:lpstr>
      <vt:lpstr>Two cases</vt:lpstr>
      <vt:lpstr>Two cases</vt:lpstr>
      <vt:lpstr>Two cases</vt:lpstr>
      <vt:lpstr>Two cases</vt:lpstr>
      <vt:lpstr>Recipe for applying Dynamic Programming</vt:lpstr>
      <vt:lpstr>Recursive relationship</vt:lpstr>
      <vt:lpstr>Recipe for applying Dynamic Programming</vt:lpstr>
      <vt:lpstr>Bottom-up DP 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Recipe for applying Dynamic Programming</vt:lpstr>
      <vt:lpstr>What have we learned?</vt:lpstr>
      <vt:lpstr>Question</vt:lpstr>
      <vt:lpstr>主要内容</vt:lpstr>
      <vt:lpstr>Independent Set</vt:lpstr>
      <vt:lpstr>Actually, this problem is NP-complete. So, we are unlikely to find an efficient algorithm.</vt:lpstr>
      <vt:lpstr>Recipe for applying Dynamic Programming</vt:lpstr>
      <vt:lpstr>Optimal substructure</vt:lpstr>
      <vt:lpstr>Case 1:  the root is not in a maximal independent set</vt:lpstr>
      <vt:lpstr>Case 2:  the root is in an maximal independent set</vt:lpstr>
      <vt:lpstr>Recursive formulation: try 1</vt:lpstr>
      <vt:lpstr>Recursive formulation: try 2 Keep two arrays!</vt:lpstr>
      <vt:lpstr>Recipe for applying Dynamic Programming</vt:lpstr>
      <vt:lpstr>A top-down DP algorithm</vt:lpstr>
      <vt:lpstr>Why is this different from divide-and-conquer? That’s always worked for us with tree problems before…</vt:lpstr>
      <vt:lpstr>PowerPoint 演示文稿</vt:lpstr>
      <vt:lpstr>Recipe for applying Dynamic Programming</vt:lpstr>
      <vt:lpstr>What have we learned?</vt:lpstr>
      <vt:lpstr>Dynamic Programming Problems on Trees</vt:lpstr>
      <vt:lpstr>树的最小顶点覆盖</vt:lpstr>
      <vt:lpstr>树的最小顶点覆盖</vt:lpstr>
      <vt:lpstr>主要内容</vt:lpstr>
      <vt:lpstr>Bellman-Ford Algorithm</vt:lpstr>
      <vt:lpstr>Bellman-Ford Algorithm</vt:lpstr>
      <vt:lpstr>Bellman-Ford Algorithm</vt:lpstr>
      <vt:lpstr>递推关系</vt:lpstr>
      <vt:lpstr>The Bellman-Ford Algorithm </vt:lpstr>
      <vt:lpstr>Early Stop and Negative Circle</vt:lpstr>
      <vt:lpstr>The Bellman-Ford Algorithm</vt:lpstr>
      <vt:lpstr>主要内容</vt:lpstr>
      <vt:lpstr>Floyd-Warshall Algorithm Another example of DP</vt:lpstr>
      <vt:lpstr>PowerPoint 演示文稿</vt:lpstr>
      <vt:lpstr>Optimal substructure</vt:lpstr>
      <vt:lpstr>Optimal substructure</vt:lpstr>
      <vt:lpstr>Optimal substructure</vt:lpstr>
      <vt:lpstr>How can we find D(k)[u,v] using D(k-1)?</vt:lpstr>
      <vt:lpstr>How can we find D(k)[u,v] using D(k-1)?</vt:lpstr>
      <vt:lpstr>How can we find D(k)[u,v] using D(k-1)?</vt:lpstr>
      <vt:lpstr>Case 2 continued</vt:lpstr>
      <vt:lpstr>How can we find D(k)[u,v] using D(k-1)?</vt:lpstr>
      <vt:lpstr>How can we find D(k)[u,v] using D(k-1)?</vt:lpstr>
      <vt:lpstr>How can we find D(k)[u,v] using D(k-1)?</vt:lpstr>
      <vt:lpstr>Floyd-Warshall algorithm</vt:lpstr>
      <vt:lpstr>We’ve basically just shown</vt:lpstr>
      <vt:lpstr>What if there are negative cycles?</vt:lpstr>
      <vt:lpstr>What have we learned?</vt:lpstr>
      <vt:lpstr>Can we do better than O(n3)? Nothing on this slide is required knowledge for this class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 II</dc:title>
  <dc:creator>Wang Yongcai</dc:creator>
  <cp:lastModifiedBy>Yongcai Wang</cp:lastModifiedBy>
  <cp:revision>10</cp:revision>
  <dcterms:created xsi:type="dcterms:W3CDTF">2022-05-31T02:05:13Z</dcterms:created>
  <dcterms:modified xsi:type="dcterms:W3CDTF">2024-04-01T22:28:43Z</dcterms:modified>
</cp:coreProperties>
</file>